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1228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7B99-0A22-4CC9-9C1B-8F524E2A698D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45464-EAD1-4DB1-8A38-6D0129EC2DF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o_do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60648"/>
            <a:ext cx="6172199" cy="2251579"/>
          </a:xfrm>
        </p:spPr>
        <p:txBody>
          <a:bodyPr/>
          <a:lstStyle/>
          <a:p>
            <a:r>
              <a:rPr lang="pt-PT" sz="5400" dirty="0"/>
              <a:t>A natureza “</a:t>
            </a:r>
            <a:r>
              <a:rPr lang="pt-PT" sz="5400" dirty="0" err="1"/>
              <a:t>inter</a:t>
            </a:r>
            <a:r>
              <a:rPr lang="pt-PT" sz="5400" dirty="0"/>
              <a:t>” da supervisão</a:t>
            </a:r>
            <a:endParaRPr lang="en-U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6172200" cy="1123336"/>
          </a:xfrm>
        </p:spPr>
        <p:txBody>
          <a:bodyPr/>
          <a:lstStyle/>
          <a:p>
            <a:r>
              <a:rPr lang="pt-PT" dirty="0"/>
              <a:t>Jornadas Supervisão, liderança(s) e avaliação: realidades, tendências e desafios na escola de hoje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ângulo 3"/>
          <p:cNvSpPr/>
          <p:nvPr/>
        </p:nvSpPr>
        <p:spPr>
          <a:xfrm>
            <a:off x="1043608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dirty="0">
                <a:latin typeface="+mj-lt"/>
              </a:rPr>
              <a:t>Isabel Alarcão</a:t>
            </a:r>
            <a:endParaRPr lang="en-US" sz="1600" dirty="0">
              <a:latin typeface="+mj-lt"/>
            </a:endParaRPr>
          </a:p>
          <a:p>
            <a:r>
              <a:rPr lang="pt-PT" sz="1600" dirty="0">
                <a:latin typeface="+mj-lt"/>
              </a:rPr>
              <a:t>Professora catedrática, aposentada</a:t>
            </a:r>
            <a:endParaRPr lang="en-US" sz="1600" dirty="0">
              <a:latin typeface="+mj-lt"/>
            </a:endParaRPr>
          </a:p>
          <a:p>
            <a:r>
              <a:rPr lang="pt-PT" sz="1600" dirty="0">
                <a:latin typeface="+mj-lt"/>
              </a:rPr>
              <a:t>Universidade de Aveiro</a:t>
            </a:r>
            <a:endParaRPr lang="en-US" sz="1600" dirty="0">
              <a:latin typeface="+mj-lt"/>
            </a:endParaRPr>
          </a:p>
          <a:p>
            <a:r>
              <a:rPr lang="pt-PT" sz="1600" dirty="0" smtClean="0">
                <a:latin typeface="+mj-lt"/>
              </a:rPr>
              <a:t>30.05.15</a:t>
            </a:r>
            <a:endParaRPr lang="en-US" sz="1600" dirty="0">
              <a:latin typeface="+mj-lt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050952" y="6246926"/>
            <a:ext cx="5249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Instituto de Educação. Universidade de Lisboa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5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>
          <a:xfrm>
            <a:off x="3707904" y="1545336"/>
            <a:ext cx="4248472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”ação de acompanhamento e monitorização das atividades (profissionais, incluindo pré-profissionais, e institucionais) contextualizadas e realizadas por pessoas em desenvolvimento, tendo uma intencionalidade orientadora, formativa (…) transformadora, de natureza reflexiva e autonomizante assente em interações que, concretizadas em dinâmicas de realização e sustentadas por atitudes de abertura e corresponsabilização, se afirmam como instrumentos ao serviço do desenvolvimento.” </a:t>
            </a:r>
            <a:r>
              <a:rPr lang="pt-PT" sz="1100" dirty="0"/>
              <a:t>(Alarcão &amp; Canha, 2013:83). </a:t>
            </a:r>
            <a:endParaRPr lang="en-US" sz="1100" dirty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951880" cy="1979466"/>
          </a:xfrm>
        </p:spPr>
        <p:txBody>
          <a:bodyPr/>
          <a:lstStyle/>
          <a:p>
            <a:r>
              <a:rPr lang="pt-PT" b="1" dirty="0"/>
              <a:t>A minha conceptualização atual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58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7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743884">
            <a:off x="3177284" y="1185509"/>
            <a:ext cx="6532408" cy="46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>
          <a:xfrm>
            <a:off x="4208102" y="2939577"/>
            <a:ext cx="1791266" cy="1034129"/>
          </a:xfrm>
        </p:spPr>
        <p:txBody>
          <a:bodyPr wrap="square">
            <a:spAutoFit/>
          </a:bodyPr>
          <a:lstStyle/>
          <a:p>
            <a:pPr marL="0"/>
            <a:endParaRPr lang="en-US" dirty="0"/>
          </a:p>
          <a:p>
            <a:pPr marL="0" indent="0">
              <a:buNone/>
            </a:pPr>
            <a:r>
              <a:rPr lang="pt-PT" dirty="0"/>
              <a:t>gestão</a:t>
            </a:r>
            <a:r>
              <a:rPr lang="pt-PT" dirty="0" smtClean="0"/>
              <a:t>/</a:t>
            </a:r>
          </a:p>
          <a:p>
            <a:pPr marL="0" indent="0">
              <a:buNone/>
            </a:pPr>
            <a:r>
              <a:rPr lang="pt-PT" dirty="0" smtClean="0"/>
              <a:t>administração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/>
          <a:lstStyle/>
          <a:p>
            <a:r>
              <a:rPr lang="pt-PT" b="1" dirty="0"/>
              <a:t>A dimensão “</a:t>
            </a:r>
            <a:r>
              <a:rPr lang="pt-PT" b="1" dirty="0" err="1"/>
              <a:t>inter</a:t>
            </a:r>
            <a:r>
              <a:rPr lang="pt-PT" b="1" dirty="0"/>
              <a:t>” da </a:t>
            </a:r>
            <a:r>
              <a:rPr lang="pt-PT" b="1" dirty="0" smtClean="0"/>
              <a:t>supervisão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Rectângulo 7"/>
          <p:cNvSpPr/>
          <p:nvPr/>
        </p:nvSpPr>
        <p:spPr>
          <a:xfrm>
            <a:off x="5749161" y="6165304"/>
            <a:ext cx="1334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avaliação</a:t>
            </a:r>
            <a:endParaRPr lang="en-US" dirty="0"/>
          </a:p>
        </p:txBody>
      </p:sp>
      <p:sp>
        <p:nvSpPr>
          <p:cNvPr id="9" name="Rectângulo 8"/>
          <p:cNvSpPr/>
          <p:nvPr/>
        </p:nvSpPr>
        <p:spPr>
          <a:xfrm>
            <a:off x="6156176" y="3773651"/>
            <a:ext cx="137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supervisão</a:t>
            </a:r>
            <a:endParaRPr lang="en-US" sz="2000" b="1" dirty="0"/>
          </a:p>
        </p:txBody>
      </p:sp>
      <p:sp>
        <p:nvSpPr>
          <p:cNvPr id="10" name="Rectângulo 9"/>
          <p:cNvSpPr/>
          <p:nvPr/>
        </p:nvSpPr>
        <p:spPr>
          <a:xfrm>
            <a:off x="7140704" y="520541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 formação</a:t>
            </a:r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7812360" y="2880821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solidFill>
                  <a:srgbClr val="FFFFFF"/>
                </a:solidFill>
              </a:rPr>
              <a:t>coaching</a:t>
            </a:r>
            <a:endParaRPr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3552205" y="5574745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coordenação</a:t>
            </a:r>
            <a:endParaRPr lang="en-US" dirty="0"/>
          </a:p>
        </p:txBody>
      </p:sp>
      <p:sp>
        <p:nvSpPr>
          <p:cNvPr id="13" name="Rectângulo 12"/>
          <p:cNvSpPr/>
          <p:nvPr/>
        </p:nvSpPr>
        <p:spPr>
          <a:xfrm>
            <a:off x="4860416" y="4588096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liderança</a:t>
            </a:r>
            <a:endParaRPr lang="en-US" dirty="0"/>
          </a:p>
        </p:txBody>
      </p:sp>
      <p:sp>
        <p:nvSpPr>
          <p:cNvPr id="14" name="Rectângulo 13"/>
          <p:cNvSpPr/>
          <p:nvPr/>
        </p:nvSpPr>
        <p:spPr>
          <a:xfrm>
            <a:off x="8082441" y="692696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mediação</a:t>
            </a:r>
            <a:endParaRPr lang="en-US" dirty="0"/>
          </a:p>
        </p:txBody>
      </p:sp>
      <p:sp>
        <p:nvSpPr>
          <p:cNvPr id="15" name="Rectângulo 14"/>
          <p:cNvSpPr/>
          <p:nvPr/>
        </p:nvSpPr>
        <p:spPr>
          <a:xfrm>
            <a:off x="7140704" y="162191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monitorização</a:t>
            </a:r>
            <a:endParaRPr lang="en-US" dirty="0"/>
          </a:p>
        </p:txBody>
      </p:sp>
      <p:sp>
        <p:nvSpPr>
          <p:cNvPr id="16" name="Rectângulo 15"/>
          <p:cNvSpPr/>
          <p:nvPr/>
        </p:nvSpPr>
        <p:spPr>
          <a:xfrm>
            <a:off x="5582942" y="236057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regulação</a:t>
            </a:r>
            <a:endParaRPr lang="en-US" dirty="0"/>
          </a:p>
        </p:txBody>
      </p:sp>
      <p:sp>
        <p:nvSpPr>
          <p:cNvPr id="18" name="Rectângulo 17"/>
          <p:cNvSpPr/>
          <p:nvPr/>
        </p:nvSpPr>
        <p:spPr>
          <a:xfrm>
            <a:off x="4635996" y="1012360"/>
            <a:ext cx="1295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inspeção</a:t>
            </a:r>
            <a:r>
              <a:rPr lang="pt-PT" dirty="0" smtClean="0">
                <a:solidFill>
                  <a:srgbClr val="FFFFFF"/>
                </a:solidFill>
              </a:rPr>
              <a:t>/</a:t>
            </a:r>
          </a:p>
          <a:p>
            <a:r>
              <a:rPr lang="pt-PT" dirty="0" smtClean="0">
                <a:solidFill>
                  <a:srgbClr val="FFFFFF"/>
                </a:solidFill>
              </a:rPr>
              <a:t>fiscalização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intrapessoal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interpessoal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intradepartamental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interdepartamental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intrainstitucional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interinstitucional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/>
          <a:lstStyle/>
          <a:p>
            <a:r>
              <a:rPr lang="pt-PT" b="1" dirty="0"/>
              <a:t>A dimensão “</a:t>
            </a:r>
            <a:r>
              <a:rPr lang="pt-PT" b="1" dirty="0" err="1"/>
              <a:t>inter</a:t>
            </a:r>
            <a:r>
              <a:rPr lang="pt-PT" b="1" dirty="0"/>
              <a:t>” da supervisão (</a:t>
            </a:r>
            <a:r>
              <a:rPr lang="pt-PT" b="1" dirty="0" err="1"/>
              <a:t>cont</a:t>
            </a:r>
            <a:r>
              <a:rPr lang="pt-PT" b="1" dirty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4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i="0" dirty="0"/>
              <a:t>Contextos em relação</a:t>
            </a:r>
            <a:endParaRPr lang="en-US" i="0" dirty="0"/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formação inicial e formação contínua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dimensão sala de aula e dimensão escola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avaliativa </a:t>
            </a: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e desenvolvimentista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micro e macro políticas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articulação dos contextos 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/>
          <a:lstStyle/>
          <a:p>
            <a:r>
              <a:rPr lang="pt-PT" b="1" dirty="0"/>
              <a:t>A dimensão “</a:t>
            </a:r>
            <a:r>
              <a:rPr lang="pt-PT" b="1" dirty="0" err="1"/>
              <a:t>inter</a:t>
            </a:r>
            <a:r>
              <a:rPr lang="pt-PT" b="1" dirty="0"/>
              <a:t>” da supervisão (</a:t>
            </a:r>
            <a:r>
              <a:rPr lang="pt-PT" b="1" dirty="0" err="1"/>
              <a:t>cont</a:t>
            </a:r>
            <a:r>
              <a:rPr lang="pt-PT" b="1" dirty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7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2000" b="1" i="0" dirty="0"/>
              <a:t>Realidade</a:t>
            </a:r>
            <a:r>
              <a:rPr lang="pt-PT" sz="2000" i="0" dirty="0"/>
              <a:t>:</a:t>
            </a:r>
            <a:r>
              <a:rPr lang="pt-PT" i="0" dirty="0"/>
              <a:t> as exigências de qualidade e responsabilidade </a:t>
            </a:r>
            <a:r>
              <a:rPr lang="pt-PT" i="0" dirty="0" smtClean="0"/>
              <a:t>requerem </a:t>
            </a:r>
            <a:r>
              <a:rPr lang="pt-PT" i="0" dirty="0"/>
              <a:t>uma atitude e uma ação </a:t>
            </a:r>
            <a:r>
              <a:rPr lang="pt-PT" i="0" dirty="0" err="1" smtClean="0"/>
              <a:t>supervisivas</a:t>
            </a:r>
            <a:endParaRPr lang="pt-PT" i="0" dirty="0" smtClean="0"/>
          </a:p>
          <a:p>
            <a:pPr marL="0" indent="0">
              <a:buNone/>
            </a:pPr>
            <a:endParaRPr lang="en-US" i="0" dirty="0"/>
          </a:p>
          <a:p>
            <a:pPr marL="0" indent="0">
              <a:buNone/>
            </a:pPr>
            <a:r>
              <a:rPr lang="pt-PT" sz="2000" b="1" i="0" dirty="0" smtClean="0"/>
              <a:t>Tendência: </a:t>
            </a:r>
            <a:r>
              <a:rPr lang="pt-PT" i="0" dirty="0" smtClean="0"/>
              <a:t> </a:t>
            </a:r>
            <a:r>
              <a:rPr lang="pt-PT" i="0" dirty="0"/>
              <a:t>no sentido de uma supervisão reguladora, formativa, </a:t>
            </a:r>
            <a:r>
              <a:rPr lang="pt-PT" i="0" dirty="0" smtClean="0"/>
              <a:t>desenvolvimentista</a:t>
            </a:r>
          </a:p>
          <a:p>
            <a:pPr marL="0" indent="0">
              <a:buNone/>
            </a:pPr>
            <a:endParaRPr lang="en-US" i="0" dirty="0"/>
          </a:p>
          <a:p>
            <a:pPr marL="0" indent="0">
              <a:buNone/>
            </a:pPr>
            <a:r>
              <a:rPr lang="pt-PT" sz="2000" b="1" i="0" dirty="0" smtClean="0"/>
              <a:t>Desafio</a:t>
            </a:r>
            <a:r>
              <a:rPr lang="pt-PT" sz="2000" i="0" dirty="0"/>
              <a:t>:</a:t>
            </a:r>
            <a:r>
              <a:rPr lang="pt-PT" i="0" dirty="0" smtClean="0"/>
              <a:t> </a:t>
            </a:r>
            <a:r>
              <a:rPr lang="pt-PT" i="0" dirty="0"/>
              <a:t>l</a:t>
            </a:r>
            <a:r>
              <a:rPr lang="pt-PT" i="0" dirty="0" smtClean="0"/>
              <a:t>iderar </a:t>
            </a:r>
            <a:r>
              <a:rPr lang="pt-PT" i="0" dirty="0"/>
              <a:t>ambientes de supervisão em colaboração </a:t>
            </a:r>
            <a:endParaRPr lang="en-US" i="0" dirty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/>
          <a:lstStyle/>
          <a:p>
            <a:r>
              <a:rPr lang="pt-PT" b="1" dirty="0"/>
              <a:t>Uma realidade, uma tendência, um desafio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42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4980008"/>
          </a:xfrm>
        </p:spPr>
        <p:txBody>
          <a:bodyPr>
            <a:normAutofit fontScale="77500" lnSpcReduction="20000"/>
          </a:bodyPr>
          <a:lstStyle/>
          <a:p>
            <a:r>
              <a:rPr lang="pt-PT" dirty="0"/>
              <a:t>Alarcão, I. (2002</a:t>
            </a:r>
            <a:r>
              <a:rPr lang="pt-PT" i="0" dirty="0"/>
              <a:t>). Escola reflexiva e desenvolvimento institucional. Que novas funções </a:t>
            </a:r>
            <a:r>
              <a:rPr lang="pt-PT" i="0" dirty="0" err="1"/>
              <a:t>supervisivas</a:t>
            </a:r>
            <a:r>
              <a:rPr lang="pt-PT" i="0" dirty="0"/>
              <a:t>?</a:t>
            </a:r>
            <a:r>
              <a:rPr lang="pt-PT" dirty="0"/>
              <a:t> Em Oliveira-Formosinho (</a:t>
            </a:r>
            <a:r>
              <a:rPr lang="pt-PT" dirty="0" err="1"/>
              <a:t>org</a:t>
            </a:r>
            <a:r>
              <a:rPr lang="pt-PT" dirty="0"/>
              <a:t>.). A Supervisão na Formação de Professores. Da sala à escola. Porto</a:t>
            </a:r>
            <a:r>
              <a:rPr lang="pt-PT" i="0" dirty="0"/>
              <a:t>: Porto Editora. Coleção Infância.</a:t>
            </a:r>
            <a:endParaRPr lang="en-US" i="0" dirty="0"/>
          </a:p>
          <a:p>
            <a:r>
              <a:rPr lang="pt-PT" dirty="0"/>
              <a:t>Alarcão, I. &amp; Tavares, J. (2003). Supervisão da Prática Pedagógica. Uma </a:t>
            </a:r>
            <a:r>
              <a:rPr lang="pt-PT" dirty="0" err="1"/>
              <a:t>Perspectiva</a:t>
            </a:r>
            <a:r>
              <a:rPr lang="pt-PT" dirty="0"/>
              <a:t> de desenvolvimento e aprendizagem</a:t>
            </a:r>
            <a:r>
              <a:rPr lang="pt-PT" i="0" dirty="0"/>
              <a:t>. Coimbra: Almedina (1ª ed. em 2003).</a:t>
            </a:r>
            <a:endParaRPr lang="en-US" i="0" dirty="0"/>
          </a:p>
          <a:p>
            <a:r>
              <a:rPr lang="pt-PT" dirty="0"/>
              <a:t>Alarcão, I. &amp; Canha, B.(2013). Supervisão e Colaboração. Uma relação para o desenvolvimento. Porto</a:t>
            </a:r>
            <a:r>
              <a:rPr lang="pt-PT" i="0" dirty="0"/>
              <a:t>: Porto Editora. Coleção </a:t>
            </a:r>
            <a:r>
              <a:rPr lang="pt-PT" i="0" dirty="0" err="1"/>
              <a:t>NovaCIDInE</a:t>
            </a:r>
            <a:r>
              <a:rPr lang="pt-PT" i="0" dirty="0"/>
              <a:t>.</a:t>
            </a:r>
            <a:endParaRPr lang="en-US" i="0" dirty="0"/>
          </a:p>
          <a:p>
            <a:r>
              <a:rPr lang="pt-PT" dirty="0"/>
              <a:t>Gaspar, M. I., Seabra, F. &amp;Neves, C. (2012</a:t>
            </a:r>
            <a:r>
              <a:rPr lang="pt-PT" i="0" dirty="0"/>
              <a:t>). A supervisão pedagógica. Significados e operacionalizaçã</a:t>
            </a:r>
            <a:r>
              <a:rPr lang="pt-PT" dirty="0"/>
              <a:t>o. Revista Portuguesa de Investigação Educacional, 12, pp. 29-57.</a:t>
            </a:r>
            <a:endParaRPr lang="en-US" dirty="0"/>
          </a:p>
          <a:p>
            <a:r>
              <a:rPr lang="pt-PT" dirty="0"/>
              <a:t>Vieira, F. (1993). Supervisão. Uma prática reflexiva de formação de professores. Porto: ASA</a:t>
            </a:r>
            <a:endParaRPr lang="en-US" dirty="0"/>
          </a:p>
          <a:p>
            <a:r>
              <a:rPr lang="pt-PT" dirty="0"/>
              <a:t>Vieira, F. (2006</a:t>
            </a:r>
            <a:r>
              <a:rPr lang="pt-PT" i="0" dirty="0"/>
              <a:t>). Formação reflexiva d professores e pedagogia para a autonomia. Em Vieira, F., Moreira, M. A., Barbosa, I. Paiva, M. &amp; Fernandes, </a:t>
            </a:r>
            <a:r>
              <a:rPr lang="pt-PT" dirty="0"/>
              <a:t>I. No Caleidoscópio da Supervisão: imagens da formação e da pedagogia</a:t>
            </a:r>
            <a:r>
              <a:rPr lang="pt-PT" dirty="0" smtClean="0"/>
              <a:t>.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/>
          <a:lstStyle/>
          <a:p>
            <a:r>
              <a:rPr lang="pt-PT" b="1" dirty="0"/>
              <a:t>Referências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7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i="0" dirty="0"/>
              <a:t>Supervisão: </a:t>
            </a:r>
            <a:r>
              <a:rPr lang="pt-PT" i="0" dirty="0"/>
              <a:t>a polissemia de um conceito</a:t>
            </a:r>
            <a:endParaRPr lang="en-US" i="0" dirty="0"/>
          </a:p>
          <a:p>
            <a:pPr marL="0" indent="0">
              <a:buNone/>
            </a:pPr>
            <a:r>
              <a:rPr lang="pt-PT" i="0" dirty="0"/>
              <a:t>As mundividências e a evolução da minha conceptualização</a:t>
            </a:r>
            <a:endParaRPr lang="en-US" i="0" dirty="0"/>
          </a:p>
          <a:p>
            <a:pPr marL="0" indent="0">
              <a:buNone/>
            </a:pPr>
            <a:r>
              <a:rPr lang="pt-PT" i="0" dirty="0"/>
              <a:t>Trazendo outros olhares</a:t>
            </a:r>
            <a:endParaRPr lang="en-US" i="0" dirty="0"/>
          </a:p>
          <a:p>
            <a:pPr marL="0" indent="0">
              <a:buNone/>
            </a:pPr>
            <a:r>
              <a:rPr lang="pt-PT" i="0" dirty="0"/>
              <a:t>A minha conceptualização atual</a:t>
            </a:r>
            <a:endParaRPr lang="en-US" i="0" dirty="0"/>
          </a:p>
          <a:p>
            <a:pPr marL="0" indent="0">
              <a:buNone/>
            </a:pPr>
            <a:r>
              <a:rPr lang="pt-PT" i="0" dirty="0"/>
              <a:t>A natureza “</a:t>
            </a:r>
            <a:r>
              <a:rPr lang="pt-PT" i="0" dirty="0" err="1"/>
              <a:t>inter</a:t>
            </a:r>
            <a:r>
              <a:rPr lang="pt-PT" i="0" dirty="0"/>
              <a:t>” da supervisão</a:t>
            </a:r>
            <a:endParaRPr lang="en-US" i="0" dirty="0"/>
          </a:p>
          <a:p>
            <a:pPr marL="0" indent="0">
              <a:buNone/>
            </a:pPr>
            <a:r>
              <a:rPr lang="pt-PT" i="0" dirty="0"/>
              <a:t>Uma realidade, uma tendência, um desafio</a:t>
            </a:r>
            <a:endParaRPr lang="en-US" i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1554480"/>
            <a:ext cx="2603644" cy="19794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b="1" dirty="0"/>
              <a:t>Eixos estruturantes da conferência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302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no seu campo de ação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na sua finalidade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nos processos</a:t>
            </a:r>
            <a:endParaRPr lang="en-US" i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nos intervenie</a:t>
            </a:r>
            <a:r>
              <a:rPr lang="pt-PT" i="0" dirty="0"/>
              <a:t>ntes e seus papéis</a:t>
            </a:r>
            <a:endParaRPr lang="en-US" i="0" dirty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b="1" dirty="0"/>
              <a:t>Supervisão: a polissemia de um conceito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772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lphaLcParenR"/>
            </a:pPr>
            <a:r>
              <a:rPr lang="pt-PT" i="0" dirty="0"/>
              <a:t>fiscalização, hierárquica </a:t>
            </a:r>
            <a:r>
              <a:rPr lang="pt-PT" dirty="0"/>
              <a:t>(inspetor</a:t>
            </a:r>
            <a:r>
              <a:rPr lang="pt-PT" dirty="0" smtClean="0"/>
              <a:t>)</a:t>
            </a:r>
          </a:p>
          <a:p>
            <a:pPr marL="342900" lvl="0" indent="-342900">
              <a:buFont typeface="+mj-lt"/>
              <a:buAutoNum type="alphaLcParenR"/>
            </a:pPr>
            <a:endParaRPr lang="en-US" dirty="0"/>
          </a:p>
          <a:p>
            <a:pPr marL="342900" lvl="0" indent="-342900">
              <a:buFont typeface="+mj-lt"/>
              <a:buAutoNum type="alphaLcParenR"/>
            </a:pPr>
            <a:r>
              <a:rPr lang="pt-PT" i="0" dirty="0"/>
              <a:t>acompanhamento, desenvolvimentista </a:t>
            </a:r>
            <a:r>
              <a:rPr lang="pt-PT" dirty="0"/>
              <a:t>(guia, motor de arranque, amigo crítico, </a:t>
            </a:r>
            <a:r>
              <a:rPr lang="pt-PT" dirty="0" err="1"/>
              <a:t>andaimação</a:t>
            </a:r>
            <a:r>
              <a:rPr lang="pt-PT" dirty="0" smtClean="0"/>
              <a:t>)</a:t>
            </a:r>
          </a:p>
          <a:p>
            <a:pPr marL="342900" lvl="0" indent="-342900">
              <a:buFont typeface="+mj-lt"/>
              <a:buAutoNum type="alphaLcParenR"/>
            </a:pPr>
            <a:endParaRPr lang="en-US" dirty="0"/>
          </a:p>
          <a:p>
            <a:pPr marL="342900" lvl="0" indent="-342900">
              <a:buFont typeface="+mj-lt"/>
              <a:buAutoNum type="alphaLcParenR"/>
            </a:pPr>
            <a:r>
              <a:rPr lang="pt-PT" i="0" dirty="0"/>
              <a:t>regulação</a:t>
            </a:r>
            <a:r>
              <a:rPr lang="pt-PT" dirty="0"/>
              <a:t> (fio de prumo</a:t>
            </a:r>
            <a:r>
              <a:rPr lang="pt-PT" dirty="0" smtClean="0"/>
              <a:t>)</a:t>
            </a:r>
          </a:p>
          <a:p>
            <a:pPr marL="342900" lvl="0" indent="-342900">
              <a:buFont typeface="+mj-lt"/>
              <a:buAutoNum type="alphaLcParenR"/>
            </a:pPr>
            <a:endParaRPr lang="en-US" dirty="0"/>
          </a:p>
          <a:p>
            <a:pPr marL="342900" lvl="0" indent="-342900">
              <a:buFont typeface="+mj-lt"/>
              <a:buAutoNum type="alphaLcParenR"/>
            </a:pPr>
            <a:r>
              <a:rPr lang="pt-PT" i="0" dirty="0"/>
              <a:t>colaboração</a:t>
            </a:r>
            <a:r>
              <a:rPr lang="pt-PT" dirty="0"/>
              <a:t> (orquestração, tear, mesa grande</a:t>
            </a:r>
            <a:r>
              <a:rPr lang="pt-PT" dirty="0" smtClean="0"/>
              <a:t>)</a:t>
            </a: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/>
          <a:lstStyle/>
          <a:p>
            <a:r>
              <a:rPr lang="pt-PT" b="1" dirty="0"/>
              <a:t>Diferentes perspetivas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80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1987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 “o processo em que um professor, em princípio mais experiente e mais informado, orienta um outro professor ou candidato a professor no seu desenvolvimento humano e profissional”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P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2003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o processo de </a:t>
            </a:r>
            <a:r>
              <a:rPr 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"dinamização e acompanhamento do desenvolvimento qualitativo da organização escola e dos que nela realizam o seu trabalho de estudar, ensinar ou apoiar a função educativa, através de aprendizagens individuais e </a:t>
            </a:r>
            <a:r>
              <a:rPr lang="pt-PT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colectivas</a:t>
            </a:r>
            <a:r>
              <a:rPr lang="pt-PT" dirty="0">
                <a:latin typeface="Calibri" pitchFamily="34" charset="0"/>
                <a:ea typeface="Calibri" pitchFamily="34" charset="0"/>
                <a:cs typeface="Calibri" pitchFamily="34" charset="0"/>
              </a:rPr>
              <a:t>, incluindo as dos novos agentes”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951880" cy="1979466"/>
          </a:xfrm>
        </p:spPr>
        <p:txBody>
          <a:bodyPr>
            <a:normAutofit/>
          </a:bodyPr>
          <a:lstStyle/>
          <a:p>
            <a:r>
              <a:rPr lang="pt-PT" b="1" dirty="0"/>
              <a:t>As mundividências e a evolução da minha conceptualização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0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Compreensão de relações sistémicas entre: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formação inicial e formação contínua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trabalho em sala de aula e trabalho na escola 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formação, colaboração e transformação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i="0" dirty="0">
                <a:latin typeface="Calibri" pitchFamily="34" charset="0"/>
                <a:ea typeface="Calibri" pitchFamily="34" charset="0"/>
                <a:cs typeface="Calibri" pitchFamily="34" charset="0"/>
              </a:rPr>
              <a:t>desenvolvimento profissional e desenvolvimento institucional</a:t>
            </a: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/>
          <a:lstStyle/>
          <a:p>
            <a:r>
              <a:rPr lang="pt-PT" b="1" dirty="0"/>
              <a:t>Evolução do meu pensamento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0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i="0" dirty="0"/>
              <a:t>Em 1993, Vieira concebe supervisão como </a:t>
            </a:r>
            <a:r>
              <a:rPr lang="pt-PT" dirty="0"/>
              <a:t>“ </a:t>
            </a:r>
            <a:r>
              <a:rPr lang="pt-PT" dirty="0" err="1"/>
              <a:t>actuação</a:t>
            </a:r>
            <a:r>
              <a:rPr lang="pt-PT" dirty="0"/>
              <a:t> de monitorização sistemática da prática pedagógica, sobretudo através de procedimentos de reflexão e de experiência” (p. 28</a:t>
            </a:r>
            <a:r>
              <a:rPr lang="pt-PT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t-PT" i="0" dirty="0"/>
              <a:t>Em </a:t>
            </a:r>
            <a:r>
              <a:rPr lang="pt-PT" i="0" dirty="0" smtClean="0"/>
              <a:t>2006</a:t>
            </a:r>
            <a:r>
              <a:rPr lang="pt-PT" dirty="0"/>
              <a:t>: “teoria e prática de regulação de processos de ensino e aprendizagem numa direção comum ---- o desenvolvimento da reflexividade profissional dos professores para a melhoria da qualidade das aprendizagens dos alunos” (p.15). </a:t>
            </a:r>
            <a:endParaRPr lang="en-US" dirty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/>
          <a:lstStyle/>
          <a:p>
            <a:r>
              <a:rPr lang="pt-PT" b="1" dirty="0"/>
              <a:t>Trazendo outros olhares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2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2602800" cy="1979466"/>
          </a:xfrm>
        </p:spPr>
        <p:txBody>
          <a:bodyPr/>
          <a:lstStyle/>
          <a:p>
            <a:r>
              <a:rPr lang="pt-PT" b="1" dirty="0"/>
              <a:t>Trazendo outros olhares  (</a:t>
            </a:r>
            <a:r>
              <a:rPr lang="pt-PT" b="1" dirty="0" err="1"/>
              <a:t>cont</a:t>
            </a:r>
            <a:r>
              <a:rPr lang="pt-PT" b="1" dirty="0"/>
              <a:t>.)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994" y="2292350"/>
            <a:ext cx="4124325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5724128" y="5805264"/>
            <a:ext cx="2582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/>
              <a:t>Gaspar, Seabra e Lopes, 2012:54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791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0000" y="1554480"/>
            <a:ext cx="3023888" cy="1979466"/>
          </a:xfrm>
        </p:spPr>
        <p:txBody>
          <a:bodyPr/>
          <a:lstStyle/>
          <a:p>
            <a:r>
              <a:rPr lang="pt-PT" b="1" dirty="0"/>
              <a:t>A minha conceptualização </a:t>
            </a:r>
            <a:r>
              <a:rPr lang="pt-PT" b="1" dirty="0" smtClean="0"/>
              <a:t>atual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2592183"/>
              </p:ext>
            </p:extLst>
          </p:nvPr>
        </p:nvGraphicFramePr>
        <p:xfrm>
          <a:off x="4602505" y="229356"/>
          <a:ext cx="3429000" cy="6096000"/>
        </p:xfrm>
        <a:graphic>
          <a:graphicData uri="http://schemas.openxmlformats.org/presentationml/2006/ole">
            <p:oleObj spid="_x0000_s1033" name="Diapositivo" r:id="rId3" imgW="3426045" imgH="6092859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724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ira profissional">
  <a:themeElements>
    <a:clrScheme name="feira profissional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feira profission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ira profissional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Feira Profissional</Template>
  <TotalTime>143</TotalTime>
  <Words>766</Words>
  <Application>Microsoft Office PowerPoint</Application>
  <PresentationFormat>Apresentação no Ecrã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7" baseType="lpstr">
      <vt:lpstr>feira profissional</vt:lpstr>
      <vt:lpstr>Diapositivo</vt:lpstr>
      <vt:lpstr>A natureza “inter” da supervisão</vt:lpstr>
      <vt:lpstr>Eixos estruturantes da conferência</vt:lpstr>
      <vt:lpstr>Supervisão: a polissemia de um conceito </vt:lpstr>
      <vt:lpstr>Diferentes perspetivas </vt:lpstr>
      <vt:lpstr>As mundividências e a evolução da minha conceptualização</vt:lpstr>
      <vt:lpstr>Evolução do meu pensamento</vt:lpstr>
      <vt:lpstr>Trazendo outros olhares </vt:lpstr>
      <vt:lpstr>Trazendo outros olhares  (cont.)</vt:lpstr>
      <vt:lpstr>A minha conceptualização atual </vt:lpstr>
      <vt:lpstr>A minha conceptualização atual</vt:lpstr>
      <vt:lpstr>A dimensão “inter” da supervisão </vt:lpstr>
      <vt:lpstr>A dimensão “inter” da supervisão (cont.)</vt:lpstr>
      <vt:lpstr>A dimensão “inter” da supervisão (cont.)</vt:lpstr>
      <vt:lpstr>Uma realidade, uma tendência, um desafio 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natureza “inter” da supervisão</dc:title>
  <dc:creator>Celina Silva</dc:creator>
  <cp:lastModifiedBy>Sony</cp:lastModifiedBy>
  <cp:revision>17</cp:revision>
  <dcterms:created xsi:type="dcterms:W3CDTF">2015-05-19T14:32:05Z</dcterms:created>
  <dcterms:modified xsi:type="dcterms:W3CDTF">2015-05-28T18:04:12Z</dcterms:modified>
</cp:coreProperties>
</file>