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35"/>
  </p:notesMasterIdLst>
  <p:sldIdLst>
    <p:sldId id="256" r:id="rId2"/>
    <p:sldId id="257" r:id="rId3"/>
    <p:sldId id="281" r:id="rId4"/>
    <p:sldId id="279" r:id="rId5"/>
    <p:sldId id="280" r:id="rId6"/>
    <p:sldId id="258" r:id="rId7"/>
    <p:sldId id="259" r:id="rId8"/>
    <p:sldId id="260" r:id="rId9"/>
    <p:sldId id="261" r:id="rId10"/>
    <p:sldId id="275" r:id="rId11"/>
    <p:sldId id="262" r:id="rId12"/>
    <p:sldId id="276" r:id="rId13"/>
    <p:sldId id="263" r:id="rId14"/>
    <p:sldId id="277" r:id="rId15"/>
    <p:sldId id="265" r:id="rId16"/>
    <p:sldId id="289" r:id="rId17"/>
    <p:sldId id="272" r:id="rId18"/>
    <p:sldId id="287" r:id="rId19"/>
    <p:sldId id="266" r:id="rId20"/>
    <p:sldId id="290" r:id="rId21"/>
    <p:sldId id="267" r:id="rId22"/>
    <p:sldId id="268" r:id="rId23"/>
    <p:sldId id="283" r:id="rId24"/>
    <p:sldId id="269" r:id="rId25"/>
    <p:sldId id="284" r:id="rId26"/>
    <p:sldId id="270" r:id="rId27"/>
    <p:sldId id="285" r:id="rId28"/>
    <p:sldId id="271" r:id="rId29"/>
    <p:sldId id="286" r:id="rId30"/>
    <p:sldId id="273" r:id="rId31"/>
    <p:sldId id="278" r:id="rId32"/>
    <p:sldId id="274" r:id="rId33"/>
    <p:sldId id="282" r:id="rId34"/>
  </p:sldIdLst>
  <p:sldSz cx="9144000" cy="6858000" type="screen4x3"/>
  <p:notesSz cx="6858000" cy="9144000"/>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99"/>
    <a:srgbClr val="FF9900"/>
    <a:srgbClr val="00CC66"/>
    <a:srgbClr val="66FF33"/>
    <a:srgbClr val="33CC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37" autoAdjust="0"/>
    <p:restoredTop sz="94660"/>
  </p:normalViewPr>
  <p:slideViewPr>
    <p:cSldViewPr>
      <p:cViewPr varScale="1">
        <p:scale>
          <a:sx n="66" d="100"/>
          <a:sy n="66" d="100"/>
        </p:scale>
        <p:origin x="-144"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PT"/>
          </a:p>
        </p:txBody>
      </p:sp>
      <p:sp>
        <p:nvSpPr>
          <p:cNvPr id="3" name="Marcador de Posição d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B9D3F60-3960-4F5F-905C-49C69036ED5C}" type="datetimeFigureOut">
              <a:rPr lang="pt-PT" smtClean="0"/>
              <a:pPr/>
              <a:t>24-08-2012</a:t>
            </a:fld>
            <a:endParaRPr lang="pt-PT"/>
          </a:p>
        </p:txBody>
      </p:sp>
      <p:sp>
        <p:nvSpPr>
          <p:cNvPr id="4" name="Marcador de Posição da Imagem do Diapositivo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PT"/>
          </a:p>
        </p:txBody>
      </p:sp>
      <p:sp>
        <p:nvSpPr>
          <p:cNvPr id="5" name="Marcador de Posição de Nota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6" name="Marcador de Posição do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PT"/>
          </a:p>
        </p:txBody>
      </p:sp>
      <p:sp>
        <p:nvSpPr>
          <p:cNvPr id="7" name="Marcador de Posição do Número do Diapositivo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4BB25A-A79B-4504-A0BD-6D6B036010DF}" type="slidenum">
              <a:rPr lang="pt-PT" smtClean="0"/>
              <a:pPr/>
              <a:t>‹nº›</a:t>
            </a:fld>
            <a:endParaRPr lang="pt-P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normAutofit/>
          </a:bodyPr>
          <a:lstStyle/>
          <a:p>
            <a:r>
              <a:rPr lang="pt-PT" sz="1200" dirty="0" smtClean="0"/>
              <a:t>intelectuais que dominam a sua área de conhecimento e de docência, agem orientados por valores,  observam, interpretam, contextualizam,  argumentam, projetam o futuro, </a:t>
            </a:r>
            <a:r>
              <a:rPr lang="pt-PT" sz="1200" dirty="0" err="1" smtClean="0"/>
              <a:t>transfor</a:t>
            </a:r>
            <a:endParaRPr lang="pt-PT" dirty="0"/>
          </a:p>
        </p:txBody>
      </p:sp>
      <p:sp>
        <p:nvSpPr>
          <p:cNvPr id="4" name="Marcador de Posição do Número do Diapositivo 3"/>
          <p:cNvSpPr>
            <a:spLocks noGrp="1"/>
          </p:cNvSpPr>
          <p:nvPr>
            <p:ph type="sldNum" sz="quarter" idx="10"/>
          </p:nvPr>
        </p:nvSpPr>
        <p:spPr/>
        <p:txBody>
          <a:bodyPr/>
          <a:lstStyle/>
          <a:p>
            <a:fld id="{964BB25A-A79B-4504-A0BD-6D6B036010DF}" type="slidenum">
              <a:rPr lang="pt-PT" smtClean="0"/>
              <a:pPr/>
              <a:t>4</a:t>
            </a:fld>
            <a:endParaRPr lang="pt-P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normAutofit/>
          </a:bodyPr>
          <a:lstStyle/>
          <a:p>
            <a:endParaRPr lang="pt-PT" dirty="0"/>
          </a:p>
        </p:txBody>
      </p:sp>
      <p:sp>
        <p:nvSpPr>
          <p:cNvPr id="4" name="Marcador de Posição do Número do Diapositivo 3"/>
          <p:cNvSpPr>
            <a:spLocks noGrp="1"/>
          </p:cNvSpPr>
          <p:nvPr>
            <p:ph type="sldNum" sz="quarter" idx="10"/>
          </p:nvPr>
        </p:nvSpPr>
        <p:spPr/>
        <p:txBody>
          <a:bodyPr/>
          <a:lstStyle/>
          <a:p>
            <a:fld id="{964BB25A-A79B-4504-A0BD-6D6B036010DF}" type="slidenum">
              <a:rPr lang="pt-PT" smtClean="0"/>
              <a:pPr/>
              <a:t>7</a:t>
            </a:fld>
            <a:endParaRPr lang="pt-P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normAutofit/>
          </a:bodyPr>
          <a:lstStyle/>
          <a:p>
            <a:r>
              <a:rPr lang="pt-PT" sz="1200" dirty="0" smtClean="0"/>
              <a:t>(favorecedoras do desenvolvimento do campo e dos seus intervenientes, pela construção de um programa de investigação/formação em colaboração)</a:t>
            </a:r>
            <a:endParaRPr lang="pt-PT" dirty="0"/>
          </a:p>
        </p:txBody>
      </p:sp>
      <p:sp>
        <p:nvSpPr>
          <p:cNvPr id="4" name="Marcador de Posição do Número do Diapositivo 3"/>
          <p:cNvSpPr>
            <a:spLocks noGrp="1"/>
          </p:cNvSpPr>
          <p:nvPr>
            <p:ph type="sldNum" sz="quarter" idx="10"/>
          </p:nvPr>
        </p:nvSpPr>
        <p:spPr/>
        <p:txBody>
          <a:bodyPr/>
          <a:lstStyle/>
          <a:p>
            <a:fld id="{964BB25A-A79B-4504-A0BD-6D6B036010DF}" type="slidenum">
              <a:rPr lang="pt-PT" smtClean="0"/>
              <a:pPr/>
              <a:t>14</a:t>
            </a:fld>
            <a:endParaRPr lang="pt-P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Marcador de Posição da Imagem do Diapositivo 1"/>
          <p:cNvSpPr>
            <a:spLocks noGrp="1" noRot="1" noChangeAspect="1" noTextEdit="1"/>
          </p:cNvSpPr>
          <p:nvPr>
            <p:ph type="sldImg"/>
          </p:nvPr>
        </p:nvSpPr>
        <p:spPr bwMode="auto">
          <a:noFill/>
          <a:ln>
            <a:solidFill>
              <a:srgbClr val="000000"/>
            </a:solidFill>
            <a:miter lim="800000"/>
            <a:headEnd/>
            <a:tailEnd/>
          </a:ln>
        </p:spPr>
      </p:sp>
      <p:sp>
        <p:nvSpPr>
          <p:cNvPr id="25603" name="Marcador de Posição de Notas 2"/>
          <p:cNvSpPr>
            <a:spLocks noGrp="1"/>
          </p:cNvSpPr>
          <p:nvPr>
            <p:ph type="body" idx="1"/>
          </p:nvPr>
        </p:nvSpPr>
        <p:spPr bwMode="auto"/>
        <p:txBody>
          <a:bodyPr wrap="square" numCol="1" anchor="t" anchorCtr="0" compatLnSpc="1">
            <a:prstTxWarp prst="textNoShape">
              <a:avLst/>
            </a:prstTxWarp>
            <a:normAutofit lnSpcReduction="10000"/>
          </a:bodyPr>
          <a:lstStyle/>
          <a:p>
            <a:r>
              <a:rPr lang="pt-PT" dirty="0" smtClean="0"/>
              <a:t> </a:t>
            </a:r>
            <a:endParaRPr lang="pt-PT" dirty="0" smtClean="0"/>
          </a:p>
        </p:txBody>
      </p:sp>
      <p:sp>
        <p:nvSpPr>
          <p:cNvPr id="48132" name="Marcador de Posição do Número do Diapositivo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89DE45C-293C-4ECC-BB95-D1BBACD546AF}" type="slidenum">
              <a:rPr lang="pt-PT" smtClean="0"/>
              <a:pPr/>
              <a:t>16</a:t>
            </a:fld>
            <a:endParaRPr lang="pt-PT"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normAutofit/>
          </a:bodyPr>
          <a:lstStyle/>
          <a:p>
            <a:endParaRPr lang="pt-PT" dirty="0"/>
          </a:p>
        </p:txBody>
      </p:sp>
      <p:sp>
        <p:nvSpPr>
          <p:cNvPr id="4" name="Marcador de Posição do Número do Diapositivo 3"/>
          <p:cNvSpPr>
            <a:spLocks noGrp="1"/>
          </p:cNvSpPr>
          <p:nvPr>
            <p:ph type="sldNum" sz="quarter" idx="10"/>
          </p:nvPr>
        </p:nvSpPr>
        <p:spPr/>
        <p:txBody>
          <a:bodyPr/>
          <a:lstStyle/>
          <a:p>
            <a:fld id="{964BB25A-A79B-4504-A0BD-6D6B036010DF}" type="slidenum">
              <a:rPr lang="pt-PT" smtClean="0"/>
              <a:pPr/>
              <a:t>17</a:t>
            </a:fld>
            <a:endParaRPr lang="pt-P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normAutofit/>
          </a:bodyPr>
          <a:lstStyle/>
          <a:p>
            <a:r>
              <a:rPr lang="pt-PT" dirty="0" smtClean="0"/>
              <a:t>Didática (</a:t>
            </a:r>
            <a:r>
              <a:rPr lang="pt-PT" sz="1200" dirty="0" smtClean="0"/>
              <a:t>área de atividade que se define a três dimensões interconectadas e interdependentes: investigação, formação/ professores e alunos e pensamento sobre políticas no campo)</a:t>
            </a:r>
          </a:p>
          <a:p>
            <a:r>
              <a:rPr lang="pt-PT" dirty="0" smtClean="0"/>
              <a:t>Colaboração </a:t>
            </a:r>
            <a:r>
              <a:rPr lang="pt-PT" sz="1100" dirty="0" smtClean="0"/>
              <a:t>(</a:t>
            </a:r>
            <a:r>
              <a:rPr lang="pt-PT" sz="1200" dirty="0" smtClean="0"/>
              <a:t>em três dimensões: instrumental, processual, </a:t>
            </a:r>
            <a:r>
              <a:rPr lang="pt-PT" sz="1200" dirty="0" err="1" smtClean="0"/>
              <a:t>atitudinal</a:t>
            </a:r>
            <a:r>
              <a:rPr lang="pt-PT" sz="1200" dirty="0" smtClean="0"/>
              <a:t>)</a:t>
            </a:r>
          </a:p>
          <a:p>
            <a:r>
              <a:rPr lang="pt-PT" dirty="0" smtClean="0"/>
              <a:t>Formação continuada </a:t>
            </a:r>
            <a:r>
              <a:rPr lang="pt-PT" sz="1100" dirty="0" smtClean="0"/>
              <a:t>(como contexto de ação)</a:t>
            </a:r>
          </a:p>
          <a:p>
            <a:r>
              <a:rPr lang="pt-PT" dirty="0" smtClean="0"/>
              <a:t>Impacte </a:t>
            </a:r>
            <a:r>
              <a:rPr lang="pt-PT" sz="1100" dirty="0" smtClean="0"/>
              <a:t>(a partir de evidências)</a:t>
            </a:r>
          </a:p>
          <a:p>
            <a:endParaRPr lang="pt-PT" dirty="0"/>
          </a:p>
        </p:txBody>
      </p:sp>
      <p:sp>
        <p:nvSpPr>
          <p:cNvPr id="4" name="Marcador de Posição do Número do Diapositivo 3"/>
          <p:cNvSpPr>
            <a:spLocks noGrp="1"/>
          </p:cNvSpPr>
          <p:nvPr>
            <p:ph type="sldNum" sz="quarter" idx="10"/>
          </p:nvPr>
        </p:nvSpPr>
        <p:spPr/>
        <p:txBody>
          <a:bodyPr/>
          <a:lstStyle/>
          <a:p>
            <a:fld id="{964BB25A-A79B-4504-A0BD-6D6B036010DF}" type="slidenum">
              <a:rPr lang="pt-PT" smtClean="0"/>
              <a:pPr/>
              <a:t>18</a:t>
            </a:fld>
            <a:endParaRPr lang="pt-P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normAutofit/>
          </a:bodyPr>
          <a:lstStyle/>
          <a:p>
            <a:r>
              <a:rPr lang="pt-PT" dirty="0" smtClean="0"/>
              <a:t> </a:t>
            </a:r>
            <a:r>
              <a:rPr lang="pt-PT" b="1" dirty="0" smtClean="0"/>
              <a:t>Convergência conceptual </a:t>
            </a:r>
            <a:r>
              <a:rPr lang="pt-PT" dirty="0" smtClean="0"/>
              <a:t>no que toca aos tópicos a investigar e à própria noção de colaboração</a:t>
            </a:r>
          </a:p>
          <a:p>
            <a:r>
              <a:rPr lang="pt-PT" dirty="0" smtClean="0"/>
              <a:t> </a:t>
            </a:r>
            <a:r>
              <a:rPr lang="pt-PT" b="1" dirty="0" smtClean="0"/>
              <a:t>Acordo na definição de objetivos</a:t>
            </a:r>
            <a:r>
              <a:rPr lang="pt-PT" dirty="0" smtClean="0"/>
              <a:t>;</a:t>
            </a:r>
          </a:p>
          <a:p>
            <a:r>
              <a:rPr lang="pt-PT" dirty="0" smtClean="0"/>
              <a:t> </a:t>
            </a:r>
            <a:r>
              <a:rPr lang="pt-PT" b="1" dirty="0" smtClean="0"/>
              <a:t>Gestão processual partilhada </a:t>
            </a:r>
            <a:r>
              <a:rPr lang="pt-PT" dirty="0" smtClean="0"/>
              <a:t>exigindo corresponsabilização nas tomadas de decisão e na condução da investigação; </a:t>
            </a:r>
          </a:p>
          <a:p>
            <a:r>
              <a:rPr lang="pt-PT" dirty="0" smtClean="0"/>
              <a:t> </a:t>
            </a:r>
            <a:r>
              <a:rPr lang="pt-PT" b="1" dirty="0" smtClean="0"/>
              <a:t>Consciência da antecipação de ganhos </a:t>
            </a:r>
            <a:r>
              <a:rPr lang="pt-PT" dirty="0" smtClean="0"/>
              <a:t>individuais e comuns que se cifram no desenvolvimento pessoal, profissional, institucional, do campo disciplinar, dos alunos</a:t>
            </a:r>
          </a:p>
          <a:p>
            <a:endParaRPr lang="pt-PT" dirty="0"/>
          </a:p>
        </p:txBody>
      </p:sp>
      <p:sp>
        <p:nvSpPr>
          <p:cNvPr id="4" name="Marcador de Posição do Número do Diapositivo 3"/>
          <p:cNvSpPr>
            <a:spLocks noGrp="1"/>
          </p:cNvSpPr>
          <p:nvPr>
            <p:ph type="sldNum" sz="quarter" idx="10"/>
          </p:nvPr>
        </p:nvSpPr>
        <p:spPr/>
        <p:txBody>
          <a:bodyPr/>
          <a:lstStyle/>
          <a:p>
            <a:fld id="{964BB25A-A79B-4504-A0BD-6D6B036010DF}" type="slidenum">
              <a:rPr lang="pt-PT" smtClean="0"/>
              <a:pPr/>
              <a:t>20</a:t>
            </a:fld>
            <a:endParaRPr lang="pt-P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o de título">
    <p:bg>
      <p:bgRef idx="1002">
        <a:schemeClr val="bg2"/>
      </p:bgRef>
    </p:bg>
    <p:spTree>
      <p:nvGrpSpPr>
        <p:cNvPr id="1" name=""/>
        <p:cNvGrpSpPr/>
        <p:nvPr/>
      </p:nvGrpSpPr>
      <p:grpSpPr>
        <a:xfrm>
          <a:off x="0" y="0"/>
          <a:ext cx="0" cy="0"/>
          <a:chOff x="0" y="0"/>
          <a:chExt cx="0" cy="0"/>
        </a:xfrm>
      </p:grpSpPr>
      <p:sp>
        <p:nvSpPr>
          <p:cNvPr id="7" name="Forma livre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orma livre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ítulo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pt-PT" smtClean="0"/>
              <a:t>Clique para editar o estilo</a:t>
            </a:r>
            <a:endParaRPr kumimoji="0" lang="en-US"/>
          </a:p>
        </p:txBody>
      </p:sp>
      <p:sp>
        <p:nvSpPr>
          <p:cNvPr id="17" name="Subtítulo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PT" smtClean="0"/>
              <a:t>Faça clique para editar o estilo</a:t>
            </a:r>
            <a:endParaRPr kumimoji="0" lang="en-US"/>
          </a:p>
        </p:txBody>
      </p:sp>
      <p:sp>
        <p:nvSpPr>
          <p:cNvPr id="30" name="Marcador de Posição da Data 29"/>
          <p:cNvSpPr>
            <a:spLocks noGrp="1"/>
          </p:cNvSpPr>
          <p:nvPr>
            <p:ph type="dt" sz="half" idx="10"/>
          </p:nvPr>
        </p:nvSpPr>
        <p:spPr/>
        <p:txBody>
          <a:bodyPr/>
          <a:lstStyle/>
          <a:p>
            <a:fld id="{78EF2C8A-8838-4A48-97D6-D220F9DA602D}" type="datetimeFigureOut">
              <a:rPr lang="pt-PT" smtClean="0"/>
              <a:pPr/>
              <a:t>24-08-2012</a:t>
            </a:fld>
            <a:endParaRPr lang="pt-PT"/>
          </a:p>
        </p:txBody>
      </p:sp>
      <p:sp>
        <p:nvSpPr>
          <p:cNvPr id="19" name="Marcador de Posição do Rodapé 18"/>
          <p:cNvSpPr>
            <a:spLocks noGrp="1"/>
          </p:cNvSpPr>
          <p:nvPr>
            <p:ph type="ftr" sz="quarter" idx="11"/>
          </p:nvPr>
        </p:nvSpPr>
        <p:spPr/>
        <p:txBody>
          <a:bodyPr/>
          <a:lstStyle/>
          <a:p>
            <a:endParaRPr lang="pt-PT"/>
          </a:p>
        </p:txBody>
      </p:sp>
      <p:sp>
        <p:nvSpPr>
          <p:cNvPr id="27" name="Marcador de Posição do Número do Diapositivo 26"/>
          <p:cNvSpPr>
            <a:spLocks noGrp="1"/>
          </p:cNvSpPr>
          <p:nvPr>
            <p:ph type="sldNum" sz="quarter" idx="12"/>
          </p:nvPr>
        </p:nvSpPr>
        <p:spPr/>
        <p:txBody>
          <a:bodyPr/>
          <a:lstStyle/>
          <a:p>
            <a:fld id="{358526C0-DC1C-4D11-A127-0948D0F44103}" type="slidenum">
              <a:rPr lang="pt-PT" smtClean="0"/>
              <a:pPr/>
              <a:t>‹nº›</a:t>
            </a:fld>
            <a:endParaRPr lang="pt-PT"/>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PT" smtClean="0"/>
              <a:t>Clique para editar o estilo</a:t>
            </a:r>
            <a:endParaRPr kumimoji="0" lang="en-US"/>
          </a:p>
        </p:txBody>
      </p:sp>
      <p:sp>
        <p:nvSpPr>
          <p:cNvPr id="3" name="Marcador de Posição de Texto Vertical 2"/>
          <p:cNvSpPr>
            <a:spLocks noGrp="1"/>
          </p:cNvSpPr>
          <p:nvPr>
            <p:ph type="body" orient="vert" idx="1"/>
          </p:nvPr>
        </p:nvSpPr>
        <p:spPr/>
        <p:txBody>
          <a:bodyPr vert="eaVert"/>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4" name="Marcador de Posição da Data 3"/>
          <p:cNvSpPr>
            <a:spLocks noGrp="1"/>
          </p:cNvSpPr>
          <p:nvPr>
            <p:ph type="dt" sz="half" idx="10"/>
          </p:nvPr>
        </p:nvSpPr>
        <p:spPr/>
        <p:txBody>
          <a:bodyPr/>
          <a:lstStyle/>
          <a:p>
            <a:fld id="{78EF2C8A-8838-4A48-97D6-D220F9DA602D}" type="datetimeFigureOut">
              <a:rPr lang="pt-PT" smtClean="0"/>
              <a:pPr/>
              <a:t>24-08-2012</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358526C0-DC1C-4D11-A127-0948D0F44103}" type="slidenum">
              <a:rPr lang="pt-PT" smtClean="0"/>
              <a:pPr/>
              <a:t>‹nº›</a:t>
            </a:fld>
            <a:endParaRPr lang="pt-P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kumimoji="0" lang="pt-PT" smtClean="0"/>
              <a:t>Clique para editar o estilo</a:t>
            </a:r>
            <a:endParaRPr kumimoji="0" lang="en-US"/>
          </a:p>
        </p:txBody>
      </p:sp>
      <p:sp>
        <p:nvSpPr>
          <p:cNvPr id="3" name="Marcador de Posição de Texto Vertical 2"/>
          <p:cNvSpPr>
            <a:spLocks noGrp="1"/>
          </p:cNvSpPr>
          <p:nvPr>
            <p:ph type="body" orient="vert" idx="1"/>
          </p:nvPr>
        </p:nvSpPr>
        <p:spPr>
          <a:xfrm>
            <a:off x="457200" y="274638"/>
            <a:ext cx="6019800" cy="5851525"/>
          </a:xfrm>
        </p:spPr>
        <p:txBody>
          <a:bodyPr vert="eaVert"/>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4" name="Marcador de Posição da Data 3"/>
          <p:cNvSpPr>
            <a:spLocks noGrp="1"/>
          </p:cNvSpPr>
          <p:nvPr>
            <p:ph type="dt" sz="half" idx="10"/>
          </p:nvPr>
        </p:nvSpPr>
        <p:spPr/>
        <p:txBody>
          <a:bodyPr/>
          <a:lstStyle/>
          <a:p>
            <a:fld id="{78EF2C8A-8838-4A48-97D6-D220F9DA602D}" type="datetimeFigureOut">
              <a:rPr lang="pt-PT" smtClean="0"/>
              <a:pPr/>
              <a:t>24-08-2012</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358526C0-DC1C-4D11-A127-0948D0F44103}" type="slidenum">
              <a:rPr lang="pt-PT" smtClean="0"/>
              <a:pPr/>
              <a:t>‹nº›</a:t>
            </a:fld>
            <a:endParaRPr lang="pt-P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lgn="l">
              <a:defRPr/>
            </a:lvl1pPr>
          </a:lstStyle>
          <a:p>
            <a:r>
              <a:rPr kumimoji="0" lang="pt-PT" smtClean="0"/>
              <a:t>Clique para editar o estilo</a:t>
            </a:r>
            <a:endParaRPr kumimoji="0" lang="en-US"/>
          </a:p>
        </p:txBody>
      </p:sp>
      <p:sp>
        <p:nvSpPr>
          <p:cNvPr id="3" name="Marcador de Posição de Conteúdo 2"/>
          <p:cNvSpPr>
            <a:spLocks noGrp="1"/>
          </p:cNvSpPr>
          <p:nvPr>
            <p:ph idx="1"/>
          </p:nvPr>
        </p:nvSpPr>
        <p:spPr/>
        <p:txBody>
          <a:bodyPr/>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4" name="Marcador de Posição da Data 3"/>
          <p:cNvSpPr>
            <a:spLocks noGrp="1"/>
          </p:cNvSpPr>
          <p:nvPr>
            <p:ph type="dt" sz="half" idx="10"/>
          </p:nvPr>
        </p:nvSpPr>
        <p:spPr/>
        <p:txBody>
          <a:bodyPr/>
          <a:lstStyle/>
          <a:p>
            <a:fld id="{78EF2C8A-8838-4A48-97D6-D220F9DA602D}" type="datetimeFigureOut">
              <a:rPr lang="pt-PT" smtClean="0"/>
              <a:pPr/>
              <a:t>24-08-2012</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358526C0-DC1C-4D11-A127-0948D0F44103}" type="slidenum">
              <a:rPr lang="pt-PT" smtClean="0"/>
              <a:pPr/>
              <a:t>‹nº›</a:t>
            </a:fld>
            <a:endParaRPr lang="pt-P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cção">
    <p:bg>
      <p:bgRef idx="1002">
        <a:schemeClr val="bg2"/>
      </p:bgRef>
    </p:bg>
    <p:spTree>
      <p:nvGrpSpPr>
        <p:cNvPr id="1" name=""/>
        <p:cNvGrpSpPr/>
        <p:nvPr/>
      </p:nvGrpSpPr>
      <p:grpSpPr>
        <a:xfrm>
          <a:off x="0" y="0"/>
          <a:ext cx="0" cy="0"/>
          <a:chOff x="0" y="0"/>
          <a:chExt cx="0" cy="0"/>
        </a:xfrm>
      </p:grpSpPr>
      <p:sp>
        <p:nvSpPr>
          <p:cNvPr id="7" name="Forma livre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orma livre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ítulo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pt-PT" smtClean="0"/>
              <a:t>Clique para editar o estilo</a:t>
            </a:r>
            <a:endParaRPr kumimoji="0" lang="en-US"/>
          </a:p>
        </p:txBody>
      </p:sp>
      <p:sp>
        <p:nvSpPr>
          <p:cNvPr id="3" name="Marcador de Posição do Texto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PT" smtClean="0"/>
              <a:t>Clique para editar os estilos</a:t>
            </a:r>
          </a:p>
        </p:txBody>
      </p:sp>
      <p:sp>
        <p:nvSpPr>
          <p:cNvPr id="4" name="Marcador de Posição da Data 3"/>
          <p:cNvSpPr>
            <a:spLocks noGrp="1"/>
          </p:cNvSpPr>
          <p:nvPr>
            <p:ph type="dt" sz="half" idx="10"/>
          </p:nvPr>
        </p:nvSpPr>
        <p:spPr/>
        <p:txBody>
          <a:bodyPr/>
          <a:lstStyle/>
          <a:p>
            <a:fld id="{78EF2C8A-8838-4A48-97D6-D220F9DA602D}" type="datetimeFigureOut">
              <a:rPr lang="pt-PT" smtClean="0"/>
              <a:pPr/>
              <a:t>24-08-2012</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358526C0-DC1C-4D11-A127-0948D0F44103}" type="slidenum">
              <a:rPr lang="pt-PT" smtClean="0"/>
              <a:pPr/>
              <a:t>‹nº›</a:t>
            </a:fld>
            <a:endParaRPr lang="pt-P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7467600" cy="1143000"/>
          </a:xfrm>
        </p:spPr>
        <p:txBody>
          <a:bodyPr/>
          <a:lstStyle/>
          <a:p>
            <a:r>
              <a:rPr kumimoji="0" lang="pt-PT" smtClean="0"/>
              <a:t>Clique para editar o estilo</a:t>
            </a:r>
            <a:endParaRPr kumimoji="0" lang="en-US"/>
          </a:p>
        </p:txBody>
      </p:sp>
      <p:sp>
        <p:nvSpPr>
          <p:cNvPr id="3" name="Marcador de Posição de Conteúdo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4" name="Marcador de Posição de Conteúdo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5" name="Marcador de Posição da Data 4"/>
          <p:cNvSpPr>
            <a:spLocks noGrp="1"/>
          </p:cNvSpPr>
          <p:nvPr>
            <p:ph type="dt" sz="half" idx="10"/>
          </p:nvPr>
        </p:nvSpPr>
        <p:spPr/>
        <p:txBody>
          <a:bodyPr/>
          <a:lstStyle/>
          <a:p>
            <a:fld id="{78EF2C8A-8838-4A48-97D6-D220F9DA602D}" type="datetimeFigureOut">
              <a:rPr lang="pt-PT" smtClean="0"/>
              <a:pPr/>
              <a:t>24-08-2012</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358526C0-DC1C-4D11-A127-0948D0F44103}" type="slidenum">
              <a:rPr lang="pt-PT" smtClean="0"/>
              <a:pPr/>
              <a:t>‹nº›</a:t>
            </a:fld>
            <a:endParaRPr lang="pt-P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8229600" cy="1143000"/>
          </a:xfrm>
        </p:spPr>
        <p:txBody>
          <a:bodyPr anchor="ctr"/>
          <a:lstStyle>
            <a:lvl1pPr>
              <a:defRPr/>
            </a:lvl1pPr>
          </a:lstStyle>
          <a:p>
            <a:r>
              <a:rPr kumimoji="0" lang="pt-PT" smtClean="0"/>
              <a:t>Clique para editar o estilo</a:t>
            </a:r>
            <a:endParaRPr kumimoji="0" lang="en-US"/>
          </a:p>
        </p:txBody>
      </p:sp>
      <p:sp>
        <p:nvSpPr>
          <p:cNvPr id="3" name="Marcador de Posição do Texto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PT" smtClean="0"/>
              <a:t>Clique para editar os estilos</a:t>
            </a:r>
          </a:p>
        </p:txBody>
      </p:sp>
      <p:sp>
        <p:nvSpPr>
          <p:cNvPr id="4" name="Marcador de Posição do Texto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PT" smtClean="0"/>
              <a:t>Clique para editar os estilos</a:t>
            </a:r>
          </a:p>
        </p:txBody>
      </p:sp>
      <p:sp>
        <p:nvSpPr>
          <p:cNvPr id="5" name="Marcador de Posição de Conteúdo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6" name="Marcador de Posição de Conteúdo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7" name="Marcador de Posição da Data 6"/>
          <p:cNvSpPr>
            <a:spLocks noGrp="1"/>
          </p:cNvSpPr>
          <p:nvPr>
            <p:ph type="dt" sz="half" idx="10"/>
          </p:nvPr>
        </p:nvSpPr>
        <p:spPr/>
        <p:txBody>
          <a:bodyPr/>
          <a:lstStyle/>
          <a:p>
            <a:fld id="{78EF2C8A-8838-4A48-97D6-D220F9DA602D}" type="datetimeFigureOut">
              <a:rPr lang="pt-PT" smtClean="0"/>
              <a:pPr/>
              <a:t>24-08-2012</a:t>
            </a:fld>
            <a:endParaRPr lang="pt-PT"/>
          </a:p>
        </p:txBody>
      </p:sp>
      <p:sp>
        <p:nvSpPr>
          <p:cNvPr id="8" name="Marcador de Posição do Rodapé 7"/>
          <p:cNvSpPr>
            <a:spLocks noGrp="1"/>
          </p:cNvSpPr>
          <p:nvPr>
            <p:ph type="ftr" sz="quarter" idx="11"/>
          </p:nvPr>
        </p:nvSpPr>
        <p:spPr/>
        <p:txBody>
          <a:bodyPr/>
          <a:lstStyle/>
          <a:p>
            <a:endParaRPr lang="pt-PT"/>
          </a:p>
        </p:txBody>
      </p:sp>
      <p:sp>
        <p:nvSpPr>
          <p:cNvPr id="9" name="Marcador de Posição do Número do Diapositivo 8"/>
          <p:cNvSpPr>
            <a:spLocks noGrp="1"/>
          </p:cNvSpPr>
          <p:nvPr>
            <p:ph type="sldNum" sz="quarter" idx="12"/>
          </p:nvPr>
        </p:nvSpPr>
        <p:spPr/>
        <p:txBody>
          <a:bodyPr/>
          <a:lstStyle/>
          <a:p>
            <a:fld id="{358526C0-DC1C-4D11-A127-0948D0F44103}" type="slidenum">
              <a:rPr lang="pt-PT" smtClean="0"/>
              <a:pPr/>
              <a:t>‹nº›</a:t>
            </a:fld>
            <a:endParaRPr lang="pt-P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320"/>
            <a:ext cx="7470648" cy="1143000"/>
          </a:xfrm>
        </p:spPr>
        <p:txBody>
          <a:bodyPr anchor="ctr"/>
          <a:lstStyle>
            <a:lvl1pPr algn="l">
              <a:defRPr sz="4600"/>
            </a:lvl1pPr>
          </a:lstStyle>
          <a:p>
            <a:r>
              <a:rPr kumimoji="0" lang="pt-PT" smtClean="0"/>
              <a:t>Clique para editar o estilo</a:t>
            </a:r>
            <a:endParaRPr kumimoji="0" lang="en-US"/>
          </a:p>
        </p:txBody>
      </p:sp>
      <p:sp>
        <p:nvSpPr>
          <p:cNvPr id="7" name="Marcador de Posição da Data 6"/>
          <p:cNvSpPr>
            <a:spLocks noGrp="1"/>
          </p:cNvSpPr>
          <p:nvPr>
            <p:ph type="dt" sz="half" idx="10"/>
          </p:nvPr>
        </p:nvSpPr>
        <p:spPr/>
        <p:txBody>
          <a:bodyPr/>
          <a:lstStyle/>
          <a:p>
            <a:fld id="{78EF2C8A-8838-4A48-97D6-D220F9DA602D}" type="datetimeFigureOut">
              <a:rPr lang="pt-PT" smtClean="0"/>
              <a:pPr/>
              <a:t>24-08-2012</a:t>
            </a:fld>
            <a:endParaRPr lang="pt-PT"/>
          </a:p>
        </p:txBody>
      </p:sp>
      <p:sp>
        <p:nvSpPr>
          <p:cNvPr id="8" name="Marcador de Posição do Número do Diapositivo 7"/>
          <p:cNvSpPr>
            <a:spLocks noGrp="1"/>
          </p:cNvSpPr>
          <p:nvPr>
            <p:ph type="sldNum" sz="quarter" idx="11"/>
          </p:nvPr>
        </p:nvSpPr>
        <p:spPr/>
        <p:txBody>
          <a:bodyPr/>
          <a:lstStyle/>
          <a:p>
            <a:fld id="{358526C0-DC1C-4D11-A127-0948D0F44103}" type="slidenum">
              <a:rPr lang="pt-PT" smtClean="0"/>
              <a:pPr/>
              <a:t>‹nº›</a:t>
            </a:fld>
            <a:endParaRPr lang="pt-PT"/>
          </a:p>
        </p:txBody>
      </p:sp>
      <p:sp>
        <p:nvSpPr>
          <p:cNvPr id="9" name="Marcador de Posição do Rodapé 8"/>
          <p:cNvSpPr>
            <a:spLocks noGrp="1"/>
          </p:cNvSpPr>
          <p:nvPr>
            <p:ph type="ftr" sz="quarter" idx="12"/>
          </p:nvPr>
        </p:nvSpPr>
        <p:spPr/>
        <p:txBody>
          <a:bodyPr/>
          <a:lstStyle/>
          <a:p>
            <a:endParaRPr lang="pt-P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
          <p:cNvSpPr>
            <a:spLocks noGrp="1"/>
          </p:cNvSpPr>
          <p:nvPr>
            <p:ph type="dt" sz="half" idx="10"/>
          </p:nvPr>
        </p:nvSpPr>
        <p:spPr/>
        <p:txBody>
          <a:bodyPr/>
          <a:lstStyle/>
          <a:p>
            <a:fld id="{78EF2C8A-8838-4A48-97D6-D220F9DA602D}" type="datetimeFigureOut">
              <a:rPr lang="pt-PT" smtClean="0"/>
              <a:pPr/>
              <a:t>24-08-2012</a:t>
            </a:fld>
            <a:endParaRPr lang="pt-PT"/>
          </a:p>
        </p:txBody>
      </p:sp>
      <p:sp>
        <p:nvSpPr>
          <p:cNvPr id="3" name="Marcador de Posição do Rodapé 2"/>
          <p:cNvSpPr>
            <a:spLocks noGrp="1"/>
          </p:cNvSpPr>
          <p:nvPr>
            <p:ph type="ftr" sz="quarter" idx="11"/>
          </p:nvPr>
        </p:nvSpPr>
        <p:spPr/>
        <p:txBody>
          <a:bodyPr/>
          <a:lstStyle/>
          <a:p>
            <a:endParaRPr lang="pt-PT"/>
          </a:p>
        </p:txBody>
      </p:sp>
      <p:sp>
        <p:nvSpPr>
          <p:cNvPr id="4" name="Marcador de Posição do Número do Diapositivo 3"/>
          <p:cNvSpPr>
            <a:spLocks noGrp="1"/>
          </p:cNvSpPr>
          <p:nvPr>
            <p:ph type="sldNum" sz="quarter" idx="12"/>
          </p:nvPr>
        </p:nvSpPr>
        <p:spPr/>
        <p:txBody>
          <a:bodyPr/>
          <a:lstStyle/>
          <a:p>
            <a:fld id="{358526C0-DC1C-4D11-A127-0948D0F44103}" type="slidenum">
              <a:rPr lang="pt-PT" smtClean="0"/>
              <a:pPr/>
              <a:t>‹nº›</a:t>
            </a:fld>
            <a:endParaRPr lang="pt-P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pt-PT" smtClean="0"/>
              <a:t>Clique para editar o estilo</a:t>
            </a:r>
            <a:endParaRPr kumimoji="0" lang="en-US"/>
          </a:p>
        </p:txBody>
      </p:sp>
      <p:sp>
        <p:nvSpPr>
          <p:cNvPr id="3" name="Marcador de Posição do Texto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pt-PT" smtClean="0"/>
              <a:t>Clique para editar os estilos</a:t>
            </a:r>
          </a:p>
        </p:txBody>
      </p:sp>
      <p:sp>
        <p:nvSpPr>
          <p:cNvPr id="4" name="Marcador de Posição de Conteúdo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5" name="Marcador de Posição da Data 4"/>
          <p:cNvSpPr>
            <a:spLocks noGrp="1"/>
          </p:cNvSpPr>
          <p:nvPr>
            <p:ph type="dt" sz="half" idx="10"/>
          </p:nvPr>
        </p:nvSpPr>
        <p:spPr/>
        <p:txBody>
          <a:bodyPr/>
          <a:lstStyle/>
          <a:p>
            <a:fld id="{78EF2C8A-8838-4A48-97D6-D220F9DA602D}" type="datetimeFigureOut">
              <a:rPr lang="pt-PT" smtClean="0"/>
              <a:pPr/>
              <a:t>24-08-2012</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a:xfrm>
            <a:off x="8156448" y="6422064"/>
            <a:ext cx="762000" cy="365125"/>
          </a:xfrm>
        </p:spPr>
        <p:txBody>
          <a:bodyPr/>
          <a:lstStyle/>
          <a:p>
            <a:fld id="{358526C0-DC1C-4D11-A127-0948D0F44103}" type="slidenum">
              <a:rPr lang="pt-PT" smtClean="0"/>
              <a:pPr/>
              <a:t>‹nº›</a:t>
            </a:fld>
            <a:endParaRPr lang="pt-P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pt-PT" smtClean="0"/>
              <a:t>Clique para editar o estilo</a:t>
            </a:r>
            <a:endParaRPr kumimoji="0" lang="en-US"/>
          </a:p>
        </p:txBody>
      </p:sp>
      <p:sp>
        <p:nvSpPr>
          <p:cNvPr id="3" name="Marcador de Posição da Imagem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pt-PT" smtClean="0"/>
              <a:t>Clique no ícone para adicionar uma imagem</a:t>
            </a:r>
            <a:endParaRPr kumimoji="0" lang="en-US" dirty="0"/>
          </a:p>
        </p:txBody>
      </p:sp>
      <p:sp>
        <p:nvSpPr>
          <p:cNvPr id="4" name="Marcador de Posição do Texto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pt-PT" smtClean="0"/>
              <a:t>Clique para editar os estilos</a:t>
            </a:r>
          </a:p>
        </p:txBody>
      </p:sp>
      <p:sp>
        <p:nvSpPr>
          <p:cNvPr id="5" name="Marcador de Posição da Data 4"/>
          <p:cNvSpPr>
            <a:spLocks noGrp="1"/>
          </p:cNvSpPr>
          <p:nvPr>
            <p:ph type="dt" sz="half" idx="10"/>
          </p:nvPr>
        </p:nvSpPr>
        <p:spPr>
          <a:xfrm>
            <a:off x="457200" y="6422064"/>
            <a:ext cx="2133600" cy="365125"/>
          </a:xfrm>
        </p:spPr>
        <p:txBody>
          <a:bodyPr/>
          <a:lstStyle/>
          <a:p>
            <a:fld id="{78EF2C8A-8838-4A48-97D6-D220F9DA602D}" type="datetimeFigureOut">
              <a:rPr lang="pt-PT" smtClean="0"/>
              <a:pPr/>
              <a:t>24-08-2012</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358526C0-DC1C-4D11-A127-0948D0F44103}" type="slidenum">
              <a:rPr lang="pt-PT" smtClean="0"/>
              <a:pPr/>
              <a:t>‹nº›</a:t>
            </a:fld>
            <a:endParaRPr lang="pt-P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orma livre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orma livre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Marcador de Posição do Título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pt-PT" smtClean="0"/>
              <a:t>Clique para editar o estilo</a:t>
            </a:r>
            <a:endParaRPr kumimoji="0" lang="en-US"/>
          </a:p>
        </p:txBody>
      </p:sp>
      <p:sp>
        <p:nvSpPr>
          <p:cNvPr id="30" name="Marcador de Posição do Texto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pt-PT" smtClean="0"/>
              <a:t>Clique para editar os estilos</a:t>
            </a:r>
          </a:p>
          <a:p>
            <a:pPr lvl="1" eaLnBrk="1" latinLnBrk="0" hangingPunct="1"/>
            <a:r>
              <a:rPr kumimoji="0" lang="pt-PT" smtClean="0"/>
              <a:t>Segundo nível</a:t>
            </a:r>
          </a:p>
          <a:p>
            <a:pPr lvl="2" eaLnBrk="1" latinLnBrk="0" hangingPunct="1"/>
            <a:r>
              <a:rPr kumimoji="0" lang="pt-PT" smtClean="0"/>
              <a:t>Terceiro nível</a:t>
            </a:r>
          </a:p>
          <a:p>
            <a:pPr lvl="3" eaLnBrk="1" latinLnBrk="0" hangingPunct="1"/>
            <a:r>
              <a:rPr kumimoji="0" lang="pt-PT" smtClean="0"/>
              <a:t>Quarto nível</a:t>
            </a:r>
          </a:p>
          <a:p>
            <a:pPr lvl="4" eaLnBrk="1" latinLnBrk="0" hangingPunct="1"/>
            <a:r>
              <a:rPr kumimoji="0" lang="pt-PT" smtClean="0"/>
              <a:t>Quinto nível</a:t>
            </a:r>
            <a:endParaRPr kumimoji="0" lang="en-US"/>
          </a:p>
        </p:txBody>
      </p:sp>
      <p:sp>
        <p:nvSpPr>
          <p:cNvPr id="10" name="Marcador de Posição da Data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78EF2C8A-8838-4A48-97D6-D220F9DA602D}" type="datetimeFigureOut">
              <a:rPr lang="pt-PT" smtClean="0"/>
              <a:pPr/>
              <a:t>24-08-2012</a:t>
            </a:fld>
            <a:endParaRPr lang="pt-PT"/>
          </a:p>
        </p:txBody>
      </p:sp>
      <p:sp>
        <p:nvSpPr>
          <p:cNvPr id="22" name="Marcador de Posição do Rodapé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pt-PT"/>
          </a:p>
        </p:txBody>
      </p:sp>
      <p:sp>
        <p:nvSpPr>
          <p:cNvPr id="18" name="Marcador de Posição do Número do Diapositivo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58526C0-DC1C-4D11-A127-0948D0F44103}" type="slidenum">
              <a:rPr lang="pt-PT" smtClean="0"/>
              <a:pPr/>
              <a:t>‹nº›</a:t>
            </a:fld>
            <a:endParaRPr lang="pt-PT"/>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0" y="2060848"/>
            <a:ext cx="8568952" cy="4653136"/>
          </a:xfrm>
        </p:spPr>
        <p:txBody>
          <a:bodyPr>
            <a:normAutofit/>
          </a:bodyPr>
          <a:lstStyle/>
          <a:p>
            <a:pPr algn="ctr"/>
            <a:r>
              <a:rPr lang="pt-PT" cap="none" dirty="0" smtClean="0">
                <a:solidFill>
                  <a:srgbClr val="92D050"/>
                </a:solidFill>
              </a:rPr>
              <a:t>Professor intelectual: formação, identidade e papel profissional na educação contemporânea. ..</a:t>
            </a:r>
            <a:br>
              <a:rPr lang="pt-PT" cap="none" dirty="0" smtClean="0">
                <a:solidFill>
                  <a:srgbClr val="92D050"/>
                </a:solidFill>
              </a:rPr>
            </a:br>
            <a:r>
              <a:rPr lang="pt-PT" cap="none" dirty="0" smtClean="0">
                <a:solidFill>
                  <a:schemeClr val="tx1"/>
                </a:solidFill>
              </a:rPr>
              <a:t/>
            </a:r>
            <a:br>
              <a:rPr lang="pt-PT" cap="none" dirty="0" smtClean="0">
                <a:solidFill>
                  <a:schemeClr val="tx1"/>
                </a:solidFill>
              </a:rPr>
            </a:br>
            <a:r>
              <a:rPr lang="pt-PT" sz="3100" cap="none" dirty="0" smtClean="0">
                <a:solidFill>
                  <a:schemeClr val="tx1"/>
                </a:solidFill>
              </a:rPr>
              <a:t> </a:t>
            </a:r>
            <a:r>
              <a:rPr lang="pt-PT" sz="2800" cap="none" dirty="0" smtClean="0">
                <a:solidFill>
                  <a:schemeClr val="tx1"/>
                </a:solidFill>
              </a:rPr>
              <a:t>Conferência na sessão de abertura do ano académico na PUC GOIÁS /G e PG em Educação</a:t>
            </a:r>
            <a:br>
              <a:rPr lang="pt-PT" sz="2800" cap="none" dirty="0" smtClean="0">
                <a:solidFill>
                  <a:schemeClr val="tx1"/>
                </a:solidFill>
              </a:rPr>
            </a:br>
            <a:r>
              <a:rPr lang="pt-PT" sz="3200" cap="none" dirty="0" smtClean="0">
                <a:solidFill>
                  <a:schemeClr val="tx1"/>
                </a:solidFill>
              </a:rPr>
              <a:t/>
            </a:r>
            <a:br>
              <a:rPr lang="pt-PT" sz="3200" cap="none" dirty="0" smtClean="0">
                <a:solidFill>
                  <a:schemeClr val="tx1"/>
                </a:solidFill>
              </a:rPr>
            </a:br>
            <a:r>
              <a:rPr lang="pt-PT" sz="2400" cap="none" dirty="0" smtClean="0">
                <a:solidFill>
                  <a:schemeClr val="tx1"/>
                </a:solidFill>
              </a:rPr>
              <a:t>27.08.12  </a:t>
            </a:r>
            <a:endParaRPr lang="pt-PT" sz="2400" cap="none" dirty="0">
              <a:solidFill>
                <a:schemeClr val="tx1"/>
              </a:solidFill>
            </a:endParaRPr>
          </a:p>
        </p:txBody>
      </p:sp>
      <p:sp>
        <p:nvSpPr>
          <p:cNvPr id="3" name="Subtítulo 2"/>
          <p:cNvSpPr>
            <a:spLocks noGrp="1"/>
          </p:cNvSpPr>
          <p:nvPr>
            <p:ph type="subTitle" idx="1"/>
          </p:nvPr>
        </p:nvSpPr>
        <p:spPr>
          <a:xfrm>
            <a:off x="-540568" y="692696"/>
            <a:ext cx="9073008" cy="864096"/>
          </a:xfrm>
        </p:spPr>
        <p:txBody>
          <a:bodyPr>
            <a:normAutofit fontScale="85000" lnSpcReduction="20000"/>
          </a:bodyPr>
          <a:lstStyle/>
          <a:p>
            <a:pPr algn="ctr"/>
            <a:r>
              <a:rPr lang="pt-PT" sz="2600" dirty="0" smtClean="0"/>
              <a:t>ISABEL ALARCÃO</a:t>
            </a:r>
          </a:p>
          <a:p>
            <a:pPr algn="ctr"/>
            <a:r>
              <a:rPr lang="pt-PT" dirty="0" smtClean="0"/>
              <a:t>Professora catedrática, aposentada</a:t>
            </a:r>
          </a:p>
          <a:p>
            <a:pPr algn="ctr"/>
            <a:r>
              <a:rPr lang="pt-PT" dirty="0" smtClean="0"/>
              <a:t>Universidade de Aveiro, Portugal</a:t>
            </a:r>
            <a:endParaRPr lang="pt-PT"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dirty="0" smtClean="0">
                <a:solidFill>
                  <a:srgbClr val="FFCC99"/>
                </a:solidFill>
              </a:rPr>
              <a:t>Na introdução da tese de doutoramento …</a:t>
            </a:r>
            <a:endParaRPr lang="pt-PT" dirty="0">
              <a:solidFill>
                <a:srgbClr val="FFCC99"/>
              </a:solidFill>
            </a:endParaRPr>
          </a:p>
        </p:txBody>
      </p:sp>
      <p:sp>
        <p:nvSpPr>
          <p:cNvPr id="3" name="Marcador de Posição de Conteúdo 2"/>
          <p:cNvSpPr>
            <a:spLocks noGrp="1"/>
          </p:cNvSpPr>
          <p:nvPr>
            <p:ph idx="1"/>
          </p:nvPr>
        </p:nvSpPr>
        <p:spPr/>
        <p:txBody>
          <a:bodyPr>
            <a:normAutofit fontScale="92500" lnSpcReduction="20000"/>
          </a:bodyPr>
          <a:lstStyle/>
          <a:p>
            <a:r>
              <a:rPr lang="pt-PT" dirty="0" smtClean="0"/>
              <a:t>“Se, por um lado, a investigação parecia ainda ancorada numa cultura académica tradicional, circunscrita neste universo, se os próprios investigadores se mostravam céticos quanto ao impacte do seu trabalho nas práticas dos Profs., por outro lado, a preocupação de articulação com o terreno profissional começava a ser visível em esforços de ação concretos e, sobretudo, num discurso revelador da consciência da necessidade de dinamizar este movimento de convergência”</a:t>
            </a:r>
          </a:p>
          <a:p>
            <a:endParaRPr lang="pt-PT" dirty="0" smtClean="0"/>
          </a:p>
          <a:p>
            <a:endParaRPr lang="pt-PT"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dirty="0" smtClean="0">
                <a:solidFill>
                  <a:srgbClr val="FFCC99"/>
                </a:solidFill>
              </a:rPr>
              <a:t>Entre as possíveis razões</a:t>
            </a:r>
            <a:endParaRPr lang="pt-PT" dirty="0">
              <a:solidFill>
                <a:srgbClr val="FFCC99"/>
              </a:solidFill>
            </a:endParaRPr>
          </a:p>
        </p:txBody>
      </p:sp>
      <p:sp>
        <p:nvSpPr>
          <p:cNvPr id="3" name="Marcador de Posição de Conteúdo 2"/>
          <p:cNvSpPr>
            <a:spLocks noGrp="1"/>
          </p:cNvSpPr>
          <p:nvPr>
            <p:ph idx="1"/>
          </p:nvPr>
        </p:nvSpPr>
        <p:spPr/>
        <p:txBody>
          <a:bodyPr>
            <a:normAutofit/>
          </a:bodyPr>
          <a:lstStyle/>
          <a:p>
            <a:endParaRPr lang="pt-PT" dirty="0" smtClean="0"/>
          </a:p>
          <a:p>
            <a:r>
              <a:rPr lang="pt-PT" dirty="0" smtClean="0"/>
              <a:t> Repartição de papéis </a:t>
            </a:r>
          </a:p>
          <a:p>
            <a:pPr>
              <a:buNone/>
            </a:pPr>
            <a:r>
              <a:rPr lang="pt-PT" dirty="0" smtClean="0"/>
              <a:t>		- </a:t>
            </a:r>
            <a:r>
              <a:rPr lang="pt-PT" dirty="0" smtClean="0"/>
              <a:t>pesquisa</a:t>
            </a:r>
            <a:r>
              <a:rPr lang="pt-PT" dirty="0" smtClean="0"/>
              <a:t>dores </a:t>
            </a:r>
            <a:r>
              <a:rPr lang="pt-PT" dirty="0" smtClean="0"/>
              <a:t>e professores</a:t>
            </a:r>
          </a:p>
          <a:p>
            <a:pPr>
              <a:buNone/>
            </a:pPr>
            <a:r>
              <a:rPr lang="pt-PT" dirty="0" smtClean="0"/>
              <a:t>		- </a:t>
            </a:r>
            <a:r>
              <a:rPr lang="pt-PT" dirty="0" smtClean="0"/>
              <a:t>pesquisa</a:t>
            </a:r>
            <a:r>
              <a:rPr lang="pt-PT" dirty="0" smtClean="0"/>
              <a:t>dores </a:t>
            </a:r>
            <a:r>
              <a:rPr lang="pt-PT" dirty="0" smtClean="0"/>
              <a:t>e utilizadores</a:t>
            </a:r>
          </a:p>
          <a:p>
            <a:pPr>
              <a:buNone/>
            </a:pPr>
            <a:r>
              <a:rPr lang="pt-PT" dirty="0" smtClean="0"/>
              <a:t>		- criadores e executores.</a:t>
            </a:r>
          </a:p>
          <a:p>
            <a:r>
              <a:rPr lang="pt-PT" dirty="0" smtClean="0"/>
              <a:t>  </a:t>
            </a:r>
          </a:p>
          <a:p>
            <a:endParaRPr lang="pt-PT"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dirty="0" smtClean="0">
                <a:solidFill>
                  <a:srgbClr val="00CC66"/>
                </a:solidFill>
              </a:rPr>
              <a:t>Esperança</a:t>
            </a:r>
            <a:endParaRPr lang="pt-PT" dirty="0">
              <a:solidFill>
                <a:srgbClr val="00CC66"/>
              </a:solidFill>
            </a:endParaRPr>
          </a:p>
        </p:txBody>
      </p:sp>
      <p:sp>
        <p:nvSpPr>
          <p:cNvPr id="3" name="Marcador de Posição de Conteúdo 2"/>
          <p:cNvSpPr>
            <a:spLocks noGrp="1"/>
          </p:cNvSpPr>
          <p:nvPr>
            <p:ph idx="1"/>
          </p:nvPr>
        </p:nvSpPr>
        <p:spPr/>
        <p:txBody>
          <a:bodyPr/>
          <a:lstStyle/>
          <a:p>
            <a:pPr>
              <a:buNone/>
            </a:pPr>
            <a:r>
              <a:rPr lang="pt-PT" dirty="0" smtClean="0"/>
              <a:t>   Presença, cada vez maior, de professores a realizarem investigação em contextos de pós-graduações e em contacto com a investigação e os investigadores abre possibilidades de ultrapassar o fosso.</a:t>
            </a:r>
          </a:p>
          <a:p>
            <a:pPr>
              <a:buNone/>
            </a:pPr>
            <a:endParaRPr lang="pt-PT"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dirty="0" smtClean="0">
                <a:solidFill>
                  <a:srgbClr val="FFCC99"/>
                </a:solidFill>
              </a:rPr>
              <a:t>Forte convicção</a:t>
            </a:r>
            <a:endParaRPr lang="pt-PT" dirty="0">
              <a:solidFill>
                <a:srgbClr val="FFCC99"/>
              </a:solidFill>
            </a:endParaRPr>
          </a:p>
        </p:txBody>
      </p:sp>
      <p:sp>
        <p:nvSpPr>
          <p:cNvPr id="3" name="Marcador de Posição de Conteúdo 2"/>
          <p:cNvSpPr>
            <a:spLocks noGrp="1"/>
          </p:cNvSpPr>
          <p:nvPr>
            <p:ph idx="1"/>
          </p:nvPr>
        </p:nvSpPr>
        <p:spPr>
          <a:xfrm>
            <a:off x="251520" y="1484784"/>
            <a:ext cx="8640960" cy="5373216"/>
          </a:xfrm>
        </p:spPr>
        <p:txBody>
          <a:bodyPr>
            <a:normAutofit fontScale="92500" lnSpcReduction="20000"/>
          </a:bodyPr>
          <a:lstStyle/>
          <a:p>
            <a:r>
              <a:rPr lang="pt-PT" dirty="0" smtClean="0"/>
              <a:t> “As relações de colaboração entre </a:t>
            </a:r>
            <a:r>
              <a:rPr lang="pt-PT" dirty="0" err="1" smtClean="0"/>
              <a:t>Acds</a:t>
            </a:r>
            <a:r>
              <a:rPr lang="pt-PT" dirty="0" smtClean="0"/>
              <a:t>., e Profs., designadamente no quadro de projetos de investigação/formação, constituem-se como fator de desenvolvimento da Didática” (…)</a:t>
            </a:r>
          </a:p>
          <a:p>
            <a:pPr>
              <a:buNone/>
            </a:pPr>
            <a:endParaRPr lang="pt-PT" dirty="0" smtClean="0"/>
          </a:p>
          <a:p>
            <a:r>
              <a:rPr lang="pt-PT" dirty="0" smtClean="0"/>
              <a:t> Mas também “dos seus intervenientes diretos e indiretos</a:t>
            </a:r>
          </a:p>
          <a:p>
            <a:r>
              <a:rPr lang="pt-PT" dirty="0" smtClean="0"/>
              <a:t> – os </a:t>
            </a:r>
            <a:r>
              <a:rPr lang="pt-PT" dirty="0" err="1" smtClean="0"/>
              <a:t>Profs</a:t>
            </a:r>
            <a:r>
              <a:rPr lang="pt-PT" dirty="0" smtClean="0"/>
              <a:t>, os </a:t>
            </a:r>
            <a:r>
              <a:rPr lang="pt-PT" dirty="0" err="1" smtClean="0"/>
              <a:t>Acds</a:t>
            </a:r>
            <a:r>
              <a:rPr lang="pt-PT" dirty="0" smtClean="0"/>
              <a:t>, as suas instituições profissionais, a administração central </a:t>
            </a:r>
          </a:p>
          <a:p>
            <a:r>
              <a:rPr lang="pt-PT" dirty="0" smtClean="0"/>
              <a:t>-  e das populações a quem os esforços no campo se dirigem – os alunos, as suas famílias, as comunidades mais restritas e a sociedade em geral.” (p.123)</a:t>
            </a:r>
          </a:p>
          <a:p>
            <a:endParaRPr lang="pt-PT"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dirty="0" smtClean="0">
                <a:solidFill>
                  <a:srgbClr val="FFCC99"/>
                </a:solidFill>
              </a:rPr>
              <a:t>Finalidades do estudo</a:t>
            </a:r>
            <a:endParaRPr lang="pt-PT" dirty="0">
              <a:solidFill>
                <a:srgbClr val="FFCC99"/>
              </a:solidFill>
            </a:endParaRPr>
          </a:p>
        </p:txBody>
      </p:sp>
      <p:sp>
        <p:nvSpPr>
          <p:cNvPr id="3" name="Marcador de Posição de Conteúdo 2"/>
          <p:cNvSpPr>
            <a:spLocks noGrp="1"/>
          </p:cNvSpPr>
          <p:nvPr>
            <p:ph idx="1"/>
          </p:nvPr>
        </p:nvSpPr>
        <p:spPr/>
        <p:txBody>
          <a:bodyPr>
            <a:normAutofit/>
          </a:bodyPr>
          <a:lstStyle/>
          <a:p>
            <a:r>
              <a:rPr lang="pt-PT" dirty="0" smtClean="0"/>
              <a:t> Criar condições para o estreitamento das relações entre </a:t>
            </a:r>
            <a:r>
              <a:rPr lang="pt-PT" dirty="0" smtClean="0">
                <a:solidFill>
                  <a:schemeClr val="accent4">
                    <a:lumMod val="60000"/>
                    <a:lumOff val="40000"/>
                  </a:schemeClr>
                </a:solidFill>
              </a:rPr>
              <a:t>investigação em </a:t>
            </a:r>
            <a:r>
              <a:rPr lang="pt-PT" dirty="0" err="1" smtClean="0">
                <a:solidFill>
                  <a:schemeClr val="accent4">
                    <a:lumMod val="60000"/>
                    <a:lumOff val="40000"/>
                  </a:schemeClr>
                </a:solidFill>
              </a:rPr>
              <a:t>Didatica</a:t>
            </a:r>
            <a:r>
              <a:rPr lang="pt-PT" dirty="0" smtClean="0"/>
              <a:t> e </a:t>
            </a:r>
            <a:r>
              <a:rPr lang="pt-PT" dirty="0" smtClean="0">
                <a:solidFill>
                  <a:schemeClr val="accent4">
                    <a:lumMod val="60000"/>
                    <a:lumOff val="40000"/>
                  </a:schemeClr>
                </a:solidFill>
              </a:rPr>
              <a:t>prática docente </a:t>
            </a:r>
            <a:r>
              <a:rPr lang="pt-PT" sz="2400" dirty="0" smtClean="0">
                <a:solidFill>
                  <a:schemeClr val="accent4">
                    <a:lumMod val="60000"/>
                    <a:lumOff val="40000"/>
                  </a:schemeClr>
                </a:solidFill>
              </a:rPr>
              <a:t> </a:t>
            </a:r>
          </a:p>
          <a:p>
            <a:endParaRPr lang="pt-PT" sz="2400" dirty="0" smtClean="0"/>
          </a:p>
          <a:p>
            <a:r>
              <a:rPr lang="pt-PT" dirty="0" smtClean="0"/>
              <a:t>Avaliar o </a:t>
            </a:r>
            <a:r>
              <a:rPr lang="pt-PT" dirty="0" smtClean="0">
                <a:solidFill>
                  <a:schemeClr val="accent4">
                    <a:lumMod val="60000"/>
                    <a:lumOff val="40000"/>
                  </a:schemeClr>
                </a:solidFill>
              </a:rPr>
              <a:t>impacte</a:t>
            </a:r>
            <a:r>
              <a:rPr lang="pt-PT" dirty="0" smtClean="0"/>
              <a:t> do programa levado a cabo, alargando e aprofundando o conhecimento sobre a temática.</a:t>
            </a:r>
            <a:endParaRPr lang="pt-PT"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dirty="0" smtClean="0"/>
              <a:t>Operacionalização do estudo</a:t>
            </a:r>
            <a:endParaRPr lang="pt-PT" dirty="0"/>
          </a:p>
        </p:txBody>
      </p:sp>
      <p:sp>
        <p:nvSpPr>
          <p:cNvPr id="3" name="Marcador de Posição de Conteúdo 2"/>
          <p:cNvSpPr>
            <a:spLocks noGrp="1"/>
          </p:cNvSpPr>
          <p:nvPr>
            <p:ph idx="1"/>
          </p:nvPr>
        </p:nvSpPr>
        <p:spPr/>
        <p:txBody>
          <a:bodyPr>
            <a:normAutofit/>
          </a:bodyPr>
          <a:lstStyle/>
          <a:p>
            <a:r>
              <a:rPr lang="pt-PT" dirty="0" smtClean="0"/>
              <a:t> Conceção, implementação e análise de um projeto de pesquisa, formação e intervenção </a:t>
            </a:r>
            <a:r>
              <a:rPr lang="pt-PT" dirty="0" smtClean="0">
                <a:solidFill>
                  <a:srgbClr val="FFCC99"/>
                </a:solidFill>
              </a:rPr>
              <a:t>em colaboração </a:t>
            </a:r>
          </a:p>
          <a:p>
            <a:r>
              <a:rPr lang="pt-PT" dirty="0" smtClean="0"/>
              <a:t> Desenhado e realizado por </a:t>
            </a:r>
            <a:r>
              <a:rPr lang="pt-PT" dirty="0" err="1" smtClean="0"/>
              <a:t>Profs</a:t>
            </a:r>
            <a:r>
              <a:rPr lang="pt-PT" dirty="0" smtClean="0"/>
              <a:t> de uma escola e Académicos da UA e com </a:t>
            </a:r>
            <a:r>
              <a:rPr lang="pt-PT" dirty="0" smtClean="0">
                <a:solidFill>
                  <a:srgbClr val="FFCC99"/>
                </a:solidFill>
              </a:rPr>
              <a:t>apoio interinstitucional</a:t>
            </a:r>
            <a:r>
              <a:rPr lang="pt-PT" dirty="0" smtClean="0"/>
              <a:t>. </a:t>
            </a:r>
          </a:p>
          <a:p>
            <a:r>
              <a:rPr lang="pt-PT" dirty="0" smtClean="0"/>
              <a:t>Projeto </a:t>
            </a:r>
            <a:r>
              <a:rPr lang="pt-PT" dirty="0" smtClean="0"/>
              <a:t>orientado para os </a:t>
            </a:r>
            <a:r>
              <a:rPr lang="pt-PT" dirty="0" smtClean="0">
                <a:solidFill>
                  <a:srgbClr val="FFCC99"/>
                </a:solidFill>
              </a:rPr>
              <a:t>interesses partilhados</a:t>
            </a:r>
            <a:r>
              <a:rPr lang="pt-PT" dirty="0" smtClean="0"/>
              <a:t> de todos os intervenientes.</a:t>
            </a:r>
          </a:p>
          <a:p>
            <a:endParaRPr lang="pt-PT"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1554" name="Picture 2" descr="l-logo91"/>
          <p:cNvPicPr>
            <a:picLocks noChangeAspect="1" noChangeArrowheads="1"/>
          </p:cNvPicPr>
          <p:nvPr/>
        </p:nvPicPr>
        <p:blipFill>
          <a:blip r:embed="rId3" cstate="print"/>
          <a:srcRect/>
          <a:stretch>
            <a:fillRect/>
          </a:stretch>
        </p:blipFill>
        <p:spPr bwMode="auto">
          <a:xfrm>
            <a:off x="5513388" y="1787525"/>
            <a:ext cx="1866900" cy="2070100"/>
          </a:xfrm>
          <a:prstGeom prst="rect">
            <a:avLst/>
          </a:prstGeom>
          <a:noFill/>
          <a:ln w="9525">
            <a:noFill/>
            <a:miter lim="800000"/>
            <a:headEnd/>
            <a:tailEnd/>
          </a:ln>
        </p:spPr>
      </p:pic>
      <p:sp>
        <p:nvSpPr>
          <p:cNvPr id="151555" name="AutoShape 3"/>
          <p:cNvSpPr>
            <a:spLocks noChangeArrowheads="1"/>
          </p:cNvSpPr>
          <p:nvPr/>
        </p:nvSpPr>
        <p:spPr bwMode="auto">
          <a:xfrm>
            <a:off x="7885113" y="1571625"/>
            <a:ext cx="574675" cy="2305050"/>
          </a:xfrm>
          <a:prstGeom prst="curvedLeftArrow">
            <a:avLst>
              <a:gd name="adj1" fmla="val 87835"/>
              <a:gd name="adj2" fmla="val 173107"/>
              <a:gd name="adj3" fmla="val 37602"/>
            </a:avLst>
          </a:prstGeom>
          <a:solidFill>
            <a:srgbClr val="C44F00"/>
          </a:solidFill>
          <a:ln w="9525">
            <a:solidFill>
              <a:schemeClr val="accent2"/>
            </a:solidFill>
            <a:miter lim="800000"/>
            <a:headEnd/>
            <a:tailEnd/>
          </a:ln>
        </p:spPr>
        <p:txBody>
          <a:bodyPr wrap="none" anchor="ctr"/>
          <a:lstStyle/>
          <a:p>
            <a:endParaRPr lang="pt-PT"/>
          </a:p>
        </p:txBody>
      </p:sp>
      <p:sp>
        <p:nvSpPr>
          <p:cNvPr id="151556" name="AutoShape 4"/>
          <p:cNvSpPr>
            <a:spLocks noChangeArrowheads="1"/>
          </p:cNvSpPr>
          <p:nvPr/>
        </p:nvSpPr>
        <p:spPr bwMode="auto">
          <a:xfrm rot="6850226">
            <a:off x="1549400" y="4224338"/>
            <a:ext cx="574675" cy="2305050"/>
          </a:xfrm>
          <a:prstGeom prst="curvedLeftArrow">
            <a:avLst>
              <a:gd name="adj1" fmla="val 87835"/>
              <a:gd name="adj2" fmla="val 173107"/>
              <a:gd name="adj3" fmla="val 37602"/>
            </a:avLst>
          </a:prstGeom>
          <a:solidFill>
            <a:srgbClr val="C44F00"/>
          </a:solidFill>
          <a:ln w="9525">
            <a:solidFill>
              <a:schemeClr val="accent2"/>
            </a:solidFill>
            <a:miter lim="800000"/>
            <a:headEnd/>
            <a:tailEnd/>
          </a:ln>
        </p:spPr>
        <p:txBody>
          <a:bodyPr wrap="none" anchor="ctr"/>
          <a:lstStyle/>
          <a:p>
            <a:endParaRPr lang="pt-PT"/>
          </a:p>
        </p:txBody>
      </p:sp>
      <p:sp>
        <p:nvSpPr>
          <p:cNvPr id="151557" name="AutoShape 5"/>
          <p:cNvSpPr>
            <a:spLocks noChangeArrowheads="1"/>
          </p:cNvSpPr>
          <p:nvPr/>
        </p:nvSpPr>
        <p:spPr bwMode="auto">
          <a:xfrm rot="-8308396">
            <a:off x="1117600" y="936625"/>
            <a:ext cx="574675" cy="2305050"/>
          </a:xfrm>
          <a:prstGeom prst="curvedLeftArrow">
            <a:avLst>
              <a:gd name="adj1" fmla="val 87835"/>
              <a:gd name="adj2" fmla="val 173107"/>
              <a:gd name="adj3" fmla="val 37602"/>
            </a:avLst>
          </a:prstGeom>
          <a:solidFill>
            <a:srgbClr val="C44F00"/>
          </a:solidFill>
          <a:ln w="9525">
            <a:solidFill>
              <a:schemeClr val="accent2"/>
            </a:solidFill>
            <a:miter lim="800000"/>
            <a:headEnd/>
            <a:tailEnd/>
          </a:ln>
        </p:spPr>
        <p:txBody>
          <a:bodyPr wrap="none" anchor="ctr"/>
          <a:lstStyle/>
          <a:p>
            <a:endParaRPr lang="pt-PT"/>
          </a:p>
        </p:txBody>
      </p:sp>
      <p:pic>
        <p:nvPicPr>
          <p:cNvPr id="151558" name="Picture 6" descr="logo"/>
          <p:cNvPicPr>
            <a:picLocks noChangeAspect="1" noChangeArrowheads="1"/>
          </p:cNvPicPr>
          <p:nvPr/>
        </p:nvPicPr>
        <p:blipFill>
          <a:blip r:embed="rId4" cstate="print"/>
          <a:srcRect/>
          <a:stretch>
            <a:fillRect/>
          </a:stretch>
        </p:blipFill>
        <p:spPr bwMode="auto">
          <a:xfrm>
            <a:off x="4932363" y="4710113"/>
            <a:ext cx="2592387" cy="647700"/>
          </a:xfrm>
          <a:prstGeom prst="rect">
            <a:avLst/>
          </a:prstGeom>
          <a:noFill/>
          <a:ln w="9525">
            <a:noFill/>
            <a:miter lim="800000"/>
            <a:headEnd/>
            <a:tailEnd/>
          </a:ln>
        </p:spPr>
      </p:pic>
      <p:sp>
        <p:nvSpPr>
          <p:cNvPr id="151559" name="Text Box 7"/>
          <p:cNvSpPr txBox="1">
            <a:spLocks noChangeArrowheads="1"/>
          </p:cNvSpPr>
          <p:nvPr/>
        </p:nvSpPr>
        <p:spPr bwMode="auto">
          <a:xfrm>
            <a:off x="3779838" y="3910013"/>
            <a:ext cx="1439862" cy="369887"/>
          </a:xfrm>
          <a:prstGeom prst="rect">
            <a:avLst/>
          </a:prstGeom>
          <a:solidFill>
            <a:srgbClr val="00B2AE"/>
          </a:solidFill>
          <a:ln w="9525">
            <a:solidFill>
              <a:srgbClr val="C0C0C0"/>
            </a:solidFill>
            <a:miter lim="800000"/>
            <a:headEnd/>
            <a:tailEnd/>
          </a:ln>
        </p:spPr>
        <p:txBody>
          <a:bodyPr>
            <a:spAutoFit/>
          </a:bodyPr>
          <a:lstStyle/>
          <a:p>
            <a:pPr algn="ctr">
              <a:spcBef>
                <a:spcPct val="50000"/>
              </a:spcBef>
            </a:pPr>
            <a:r>
              <a:rPr lang="pt-PT" sz="1800" b="1" dirty="0" err="1" smtClean="0">
                <a:solidFill>
                  <a:srgbClr val="FFFFFF"/>
                </a:solidFill>
                <a:latin typeface="Arial" pitchFamily="34" charset="0"/>
              </a:rPr>
              <a:t>Acds</a:t>
            </a:r>
            <a:r>
              <a:rPr lang="pt-PT" sz="1800" b="1" dirty="0" smtClean="0">
                <a:solidFill>
                  <a:srgbClr val="FFFFFF"/>
                </a:solidFill>
                <a:latin typeface="Arial" pitchFamily="34" charset="0"/>
              </a:rPr>
              <a:t>.</a:t>
            </a:r>
            <a:endParaRPr lang="pt-PT" sz="1800" b="1" dirty="0">
              <a:solidFill>
                <a:srgbClr val="FFFFFF"/>
              </a:solidFill>
              <a:latin typeface="Arial" pitchFamily="34" charset="0"/>
            </a:endParaRPr>
          </a:p>
        </p:txBody>
      </p:sp>
      <p:sp>
        <p:nvSpPr>
          <p:cNvPr id="151560" name="Text Box 8"/>
          <p:cNvSpPr txBox="1">
            <a:spLocks noChangeArrowheads="1"/>
          </p:cNvSpPr>
          <p:nvPr/>
        </p:nvSpPr>
        <p:spPr bwMode="auto">
          <a:xfrm>
            <a:off x="3779838" y="3267075"/>
            <a:ext cx="1439862" cy="376238"/>
          </a:xfrm>
          <a:prstGeom prst="rect">
            <a:avLst/>
          </a:prstGeom>
          <a:solidFill>
            <a:srgbClr val="00B2AE"/>
          </a:solidFill>
          <a:ln w="9525">
            <a:solidFill>
              <a:srgbClr val="C0C0C0"/>
            </a:solidFill>
            <a:miter lim="800000"/>
            <a:headEnd/>
            <a:tailEnd/>
          </a:ln>
        </p:spPr>
        <p:txBody>
          <a:bodyPr>
            <a:spAutoFit/>
          </a:bodyPr>
          <a:lstStyle/>
          <a:p>
            <a:pPr algn="ctr">
              <a:spcBef>
                <a:spcPct val="50000"/>
              </a:spcBef>
            </a:pPr>
            <a:r>
              <a:rPr lang="pt-PT" sz="1800" b="1" dirty="0" smtClean="0">
                <a:solidFill>
                  <a:srgbClr val="FFFFFF"/>
                </a:solidFill>
                <a:latin typeface="Arial" pitchFamily="34" charset="0"/>
              </a:rPr>
              <a:t>Profs.</a:t>
            </a:r>
            <a:endParaRPr lang="pt-PT" sz="1800" b="1" dirty="0">
              <a:solidFill>
                <a:srgbClr val="FFFFFF"/>
              </a:solidFill>
              <a:latin typeface="Arial" pitchFamily="34" charset="0"/>
            </a:endParaRPr>
          </a:p>
        </p:txBody>
      </p:sp>
      <p:sp>
        <p:nvSpPr>
          <p:cNvPr id="151561" name="Text Box 9"/>
          <p:cNvSpPr txBox="1">
            <a:spLocks noChangeArrowheads="1"/>
          </p:cNvSpPr>
          <p:nvPr/>
        </p:nvSpPr>
        <p:spPr bwMode="auto">
          <a:xfrm>
            <a:off x="395288" y="142875"/>
            <a:ext cx="8353425" cy="369332"/>
          </a:xfrm>
          <a:prstGeom prst="rect">
            <a:avLst/>
          </a:prstGeom>
          <a:noFill/>
          <a:ln w="9525">
            <a:noFill/>
            <a:miter lim="800000"/>
            <a:headEnd/>
            <a:tailEnd/>
          </a:ln>
        </p:spPr>
        <p:txBody>
          <a:bodyPr>
            <a:spAutoFit/>
          </a:bodyPr>
          <a:lstStyle/>
          <a:p>
            <a:pPr algn="ctr">
              <a:spcBef>
                <a:spcPts val="0"/>
              </a:spcBef>
              <a:defRPr/>
            </a:pPr>
            <a:r>
              <a:rPr lang="pt-PT" b="1" dirty="0" smtClean="0"/>
              <a:t>Projeto ICA/DL (Investiga, Colabora e Atua em Didática de Línguas)</a:t>
            </a:r>
            <a:endParaRPr lang="pt-PT" b="1" dirty="0"/>
          </a:p>
        </p:txBody>
      </p:sp>
      <p:pic>
        <p:nvPicPr>
          <p:cNvPr id="151566" name="Picture 14" descr="Logo_UA"/>
          <p:cNvPicPr>
            <a:picLocks noChangeAspect="1" noChangeArrowheads="1"/>
          </p:cNvPicPr>
          <p:nvPr/>
        </p:nvPicPr>
        <p:blipFill>
          <a:blip r:embed="rId5" cstate="print"/>
          <a:srcRect/>
          <a:stretch>
            <a:fillRect/>
          </a:stretch>
        </p:blipFill>
        <p:spPr bwMode="auto">
          <a:xfrm>
            <a:off x="1476375" y="2554288"/>
            <a:ext cx="2124075" cy="2232025"/>
          </a:xfrm>
          <a:prstGeom prst="rect">
            <a:avLst/>
          </a:prstGeom>
          <a:noFill/>
          <a:ln w="9525">
            <a:noFill/>
            <a:miter lim="800000"/>
            <a:headEnd/>
            <a:tailEnd/>
          </a:ln>
        </p:spPr>
      </p:pic>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51561"/>
                                        </p:tgtEl>
                                        <p:attrNameLst>
                                          <p:attrName>style.visibility</p:attrName>
                                        </p:attrNameLst>
                                      </p:cBhvr>
                                      <p:to>
                                        <p:strVal val="visible"/>
                                      </p:to>
                                    </p:set>
                                    <p:anim calcmode="lin" valueType="num">
                                      <p:cBhvr>
                                        <p:cTn id="7" dur="1000" fill="hold"/>
                                        <p:tgtEl>
                                          <p:spTgt spid="151561"/>
                                        </p:tgtEl>
                                        <p:attrNameLst>
                                          <p:attrName>ppt_w</p:attrName>
                                        </p:attrNameLst>
                                      </p:cBhvr>
                                      <p:tavLst>
                                        <p:tav tm="0">
                                          <p:val>
                                            <p:fltVal val="0"/>
                                          </p:val>
                                        </p:tav>
                                        <p:tav tm="100000">
                                          <p:val>
                                            <p:strVal val="#ppt_w"/>
                                          </p:val>
                                        </p:tav>
                                      </p:tavLst>
                                    </p:anim>
                                    <p:anim calcmode="lin" valueType="num">
                                      <p:cBhvr>
                                        <p:cTn id="8" dur="1000" fill="hold"/>
                                        <p:tgtEl>
                                          <p:spTgt spid="151561"/>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5155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5155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5156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156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51559"/>
                                        </p:tgtEl>
                                        <p:attrNameLst>
                                          <p:attrName>style.visibility</p:attrName>
                                        </p:attrNameLst>
                                      </p:cBhvr>
                                      <p:to>
                                        <p:strVal val="visible"/>
                                      </p:to>
                                    </p:set>
                                  </p:childTnLst>
                                </p:cTn>
                              </p:par>
                              <p:par>
                                <p:cTn id="23" presetID="2" presetClass="entr" presetSubtype="12" fill="hold" grpId="0" nodeType="withEffect">
                                  <p:stCondLst>
                                    <p:cond delay="0"/>
                                  </p:stCondLst>
                                  <p:childTnLst>
                                    <p:set>
                                      <p:cBhvr>
                                        <p:cTn id="24" dur="1" fill="hold">
                                          <p:stCondLst>
                                            <p:cond delay="0"/>
                                          </p:stCondLst>
                                        </p:cTn>
                                        <p:tgtEl>
                                          <p:spTgt spid="151557"/>
                                        </p:tgtEl>
                                        <p:attrNameLst>
                                          <p:attrName>style.visibility</p:attrName>
                                        </p:attrNameLst>
                                      </p:cBhvr>
                                      <p:to>
                                        <p:strVal val="visible"/>
                                      </p:to>
                                    </p:set>
                                    <p:anim calcmode="lin" valueType="num">
                                      <p:cBhvr additive="base">
                                        <p:cTn id="25" dur="1000" fill="hold"/>
                                        <p:tgtEl>
                                          <p:spTgt spid="151557"/>
                                        </p:tgtEl>
                                        <p:attrNameLst>
                                          <p:attrName>ppt_x</p:attrName>
                                        </p:attrNameLst>
                                      </p:cBhvr>
                                      <p:tavLst>
                                        <p:tav tm="0">
                                          <p:val>
                                            <p:strVal val="0-#ppt_w/2"/>
                                          </p:val>
                                        </p:tav>
                                        <p:tav tm="100000">
                                          <p:val>
                                            <p:strVal val="#ppt_x"/>
                                          </p:val>
                                        </p:tav>
                                      </p:tavLst>
                                    </p:anim>
                                    <p:anim calcmode="lin" valueType="num">
                                      <p:cBhvr additive="base">
                                        <p:cTn id="26" dur="1000" fill="hold"/>
                                        <p:tgtEl>
                                          <p:spTgt spid="151557"/>
                                        </p:tgtEl>
                                        <p:attrNameLst>
                                          <p:attrName>ppt_y</p:attrName>
                                        </p:attrNameLst>
                                      </p:cBhvr>
                                      <p:tavLst>
                                        <p:tav tm="0">
                                          <p:val>
                                            <p:strVal val="1+#ppt_h/2"/>
                                          </p:val>
                                        </p:tav>
                                        <p:tav tm="100000">
                                          <p:val>
                                            <p:strVal val="#ppt_y"/>
                                          </p:val>
                                        </p:tav>
                                      </p:tavLst>
                                    </p:anim>
                                  </p:childTnLst>
                                </p:cTn>
                              </p:par>
                              <p:par>
                                <p:cTn id="27" presetID="2" presetClass="entr" presetSubtype="3" fill="hold" grpId="0" nodeType="withEffect">
                                  <p:stCondLst>
                                    <p:cond delay="0"/>
                                  </p:stCondLst>
                                  <p:childTnLst>
                                    <p:set>
                                      <p:cBhvr>
                                        <p:cTn id="28" dur="1" fill="hold">
                                          <p:stCondLst>
                                            <p:cond delay="0"/>
                                          </p:stCondLst>
                                        </p:cTn>
                                        <p:tgtEl>
                                          <p:spTgt spid="151555"/>
                                        </p:tgtEl>
                                        <p:attrNameLst>
                                          <p:attrName>style.visibility</p:attrName>
                                        </p:attrNameLst>
                                      </p:cBhvr>
                                      <p:to>
                                        <p:strVal val="visible"/>
                                      </p:to>
                                    </p:set>
                                    <p:anim calcmode="lin" valueType="num">
                                      <p:cBhvr additive="base">
                                        <p:cTn id="29" dur="1000" fill="hold"/>
                                        <p:tgtEl>
                                          <p:spTgt spid="151555"/>
                                        </p:tgtEl>
                                        <p:attrNameLst>
                                          <p:attrName>ppt_x</p:attrName>
                                        </p:attrNameLst>
                                      </p:cBhvr>
                                      <p:tavLst>
                                        <p:tav tm="0">
                                          <p:val>
                                            <p:strVal val="1+#ppt_w/2"/>
                                          </p:val>
                                        </p:tav>
                                        <p:tav tm="100000">
                                          <p:val>
                                            <p:strVal val="#ppt_x"/>
                                          </p:val>
                                        </p:tav>
                                      </p:tavLst>
                                    </p:anim>
                                    <p:anim calcmode="lin" valueType="num">
                                      <p:cBhvr additive="base">
                                        <p:cTn id="30" dur="1000" fill="hold"/>
                                        <p:tgtEl>
                                          <p:spTgt spid="151555"/>
                                        </p:tgtEl>
                                        <p:attrNameLst>
                                          <p:attrName>ppt_y</p:attrName>
                                        </p:attrNameLst>
                                      </p:cBhvr>
                                      <p:tavLst>
                                        <p:tav tm="0">
                                          <p:val>
                                            <p:strVal val="0-#ppt_h/2"/>
                                          </p:val>
                                        </p:tav>
                                        <p:tav tm="100000">
                                          <p:val>
                                            <p:strVal val="#ppt_y"/>
                                          </p:val>
                                        </p:tav>
                                      </p:tavLst>
                                    </p:anim>
                                  </p:childTnLst>
                                </p:cTn>
                              </p:par>
                              <p:par>
                                <p:cTn id="31" presetID="2" presetClass="entr" presetSubtype="6" fill="hold" grpId="0" nodeType="withEffect">
                                  <p:stCondLst>
                                    <p:cond delay="0"/>
                                  </p:stCondLst>
                                  <p:childTnLst>
                                    <p:set>
                                      <p:cBhvr>
                                        <p:cTn id="32" dur="1" fill="hold">
                                          <p:stCondLst>
                                            <p:cond delay="0"/>
                                          </p:stCondLst>
                                        </p:cTn>
                                        <p:tgtEl>
                                          <p:spTgt spid="151556"/>
                                        </p:tgtEl>
                                        <p:attrNameLst>
                                          <p:attrName>style.visibility</p:attrName>
                                        </p:attrNameLst>
                                      </p:cBhvr>
                                      <p:to>
                                        <p:strVal val="visible"/>
                                      </p:to>
                                    </p:set>
                                    <p:anim calcmode="lin" valueType="num">
                                      <p:cBhvr additive="base">
                                        <p:cTn id="33" dur="1000" fill="hold"/>
                                        <p:tgtEl>
                                          <p:spTgt spid="151556"/>
                                        </p:tgtEl>
                                        <p:attrNameLst>
                                          <p:attrName>ppt_x</p:attrName>
                                        </p:attrNameLst>
                                      </p:cBhvr>
                                      <p:tavLst>
                                        <p:tav tm="0">
                                          <p:val>
                                            <p:strVal val="1+#ppt_w/2"/>
                                          </p:val>
                                        </p:tav>
                                        <p:tav tm="100000">
                                          <p:val>
                                            <p:strVal val="#ppt_x"/>
                                          </p:val>
                                        </p:tav>
                                      </p:tavLst>
                                    </p:anim>
                                    <p:anim calcmode="lin" valueType="num">
                                      <p:cBhvr additive="base">
                                        <p:cTn id="34" dur="1000" fill="hold"/>
                                        <p:tgtEl>
                                          <p:spTgt spid="15155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555" grpId="0" animBg="1"/>
      <p:bldP spid="151556" grpId="0" animBg="1"/>
      <p:bldP spid="151557" grpId="0" animBg="1"/>
      <p:bldP spid="151559" grpId="0" animBg="1"/>
      <p:bldP spid="151560" grpId="0" animBg="1"/>
      <p:bldP spid="15156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3200" dirty="0" smtClean="0"/>
              <a:t> </a:t>
            </a:r>
            <a:r>
              <a:rPr lang="pt-PT" sz="3200" dirty="0" smtClean="0"/>
              <a:t>EM NOTA </a:t>
            </a:r>
            <a:endParaRPr lang="pt-PT" dirty="0"/>
          </a:p>
        </p:txBody>
      </p:sp>
      <p:sp>
        <p:nvSpPr>
          <p:cNvPr id="3" name="Marcador de Posição de Conteúdo 2"/>
          <p:cNvSpPr>
            <a:spLocks noGrp="1"/>
          </p:cNvSpPr>
          <p:nvPr>
            <p:ph idx="1"/>
          </p:nvPr>
        </p:nvSpPr>
        <p:spPr/>
        <p:txBody>
          <a:bodyPr>
            <a:normAutofit lnSpcReduction="10000"/>
          </a:bodyPr>
          <a:lstStyle/>
          <a:p>
            <a:r>
              <a:rPr lang="pt-PT" dirty="0" smtClean="0"/>
              <a:t> Didática (</a:t>
            </a:r>
            <a:r>
              <a:rPr lang="pt-PT" sz="2600" dirty="0" smtClean="0"/>
              <a:t>área de atividade que se define a três dimensões interconectadas e interdependentes: investigação, formação/ professores e alunos e pensamento sobre políticas no campo)</a:t>
            </a:r>
          </a:p>
          <a:p>
            <a:r>
              <a:rPr lang="pt-PT" dirty="0" smtClean="0"/>
              <a:t>Colaboração </a:t>
            </a:r>
            <a:r>
              <a:rPr lang="pt-PT" sz="2400" dirty="0" smtClean="0"/>
              <a:t>(</a:t>
            </a:r>
            <a:r>
              <a:rPr lang="pt-PT" sz="2600" dirty="0" smtClean="0"/>
              <a:t>em três dimensões: instrumental, processual, </a:t>
            </a:r>
            <a:r>
              <a:rPr lang="pt-PT" sz="2600" dirty="0" err="1" smtClean="0"/>
              <a:t>atitudinal</a:t>
            </a:r>
            <a:r>
              <a:rPr lang="pt-PT" sz="2600" dirty="0" smtClean="0"/>
              <a:t>)</a:t>
            </a:r>
          </a:p>
          <a:p>
            <a:r>
              <a:rPr lang="pt-PT" dirty="0" smtClean="0"/>
              <a:t>Formação continuada </a:t>
            </a:r>
            <a:r>
              <a:rPr lang="pt-PT" sz="2400" dirty="0" smtClean="0"/>
              <a:t>(como contexto de ação)</a:t>
            </a:r>
          </a:p>
          <a:p>
            <a:r>
              <a:rPr lang="pt-PT" dirty="0" smtClean="0"/>
              <a:t>Impacte </a:t>
            </a:r>
            <a:r>
              <a:rPr lang="pt-PT" sz="2400" dirty="0" smtClean="0"/>
              <a:t>(a partir de evidências)</a:t>
            </a:r>
          </a:p>
          <a:p>
            <a:endParaRPr lang="pt-PT"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riângulo rectângulo 4"/>
          <p:cNvSpPr/>
          <p:nvPr/>
        </p:nvSpPr>
        <p:spPr>
          <a:xfrm rot="8016829">
            <a:off x="2907383" y="792047"/>
            <a:ext cx="3000932" cy="3113666"/>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
        <p:nvSpPr>
          <p:cNvPr id="7" name="CaixaDeTexto 6"/>
          <p:cNvSpPr txBox="1"/>
          <p:nvPr/>
        </p:nvSpPr>
        <p:spPr>
          <a:xfrm>
            <a:off x="2915816" y="1322765"/>
            <a:ext cx="3024336" cy="954107"/>
          </a:xfrm>
          <a:prstGeom prst="rect">
            <a:avLst/>
          </a:prstGeom>
          <a:noFill/>
        </p:spPr>
        <p:txBody>
          <a:bodyPr wrap="square" rtlCol="0">
            <a:spAutoFit/>
          </a:bodyPr>
          <a:lstStyle/>
          <a:p>
            <a:pPr algn="ctr"/>
            <a:r>
              <a:rPr lang="pt-PT" sz="2800" dirty="0" smtClean="0"/>
              <a:t>Sustentação</a:t>
            </a:r>
          </a:p>
          <a:p>
            <a:pPr algn="ctr"/>
            <a:r>
              <a:rPr lang="pt-PT" sz="2800" dirty="0" smtClean="0"/>
              <a:t> do estudo</a:t>
            </a:r>
            <a:endParaRPr lang="pt-PT" sz="2800" dirty="0"/>
          </a:p>
        </p:txBody>
      </p:sp>
      <p:sp>
        <p:nvSpPr>
          <p:cNvPr id="9" name="CaixaDeTexto 8"/>
          <p:cNvSpPr txBox="1"/>
          <p:nvPr/>
        </p:nvSpPr>
        <p:spPr>
          <a:xfrm>
            <a:off x="2339752" y="2420888"/>
            <a:ext cx="360040" cy="2554545"/>
          </a:xfrm>
          <a:prstGeom prst="rect">
            <a:avLst/>
          </a:prstGeom>
          <a:solidFill>
            <a:srgbClr val="FF9900"/>
          </a:solidFill>
        </p:spPr>
        <p:txBody>
          <a:bodyPr wrap="square" rtlCol="0">
            <a:spAutoFit/>
          </a:bodyPr>
          <a:lstStyle/>
          <a:p>
            <a:pPr algn="ctr"/>
            <a:r>
              <a:rPr lang="pt-PT" sz="2000" b="1" dirty="0" smtClean="0"/>
              <a:t>DIDÁT</a:t>
            </a:r>
          </a:p>
          <a:p>
            <a:pPr algn="ctr"/>
            <a:r>
              <a:rPr lang="pt-PT" sz="2000" b="1" dirty="0" smtClean="0"/>
              <a:t>I</a:t>
            </a:r>
          </a:p>
          <a:p>
            <a:pPr algn="ctr"/>
            <a:r>
              <a:rPr lang="pt-PT" sz="2000" b="1" dirty="0" smtClean="0"/>
              <a:t>CA</a:t>
            </a:r>
            <a:endParaRPr lang="pt-PT" sz="2000" b="1" dirty="0"/>
          </a:p>
        </p:txBody>
      </p:sp>
      <p:sp>
        <p:nvSpPr>
          <p:cNvPr id="10" name="CaixaDeTexto 9"/>
          <p:cNvSpPr txBox="1"/>
          <p:nvPr/>
        </p:nvSpPr>
        <p:spPr>
          <a:xfrm>
            <a:off x="3491880" y="2420888"/>
            <a:ext cx="360040" cy="3477875"/>
          </a:xfrm>
          <a:prstGeom prst="rect">
            <a:avLst/>
          </a:prstGeom>
          <a:solidFill>
            <a:srgbClr val="FF9900"/>
          </a:solidFill>
        </p:spPr>
        <p:txBody>
          <a:bodyPr wrap="square" rtlCol="0">
            <a:spAutoFit/>
          </a:bodyPr>
          <a:lstStyle/>
          <a:p>
            <a:pPr algn="ctr"/>
            <a:r>
              <a:rPr lang="pt-PT" sz="2000" b="1" dirty="0" smtClean="0"/>
              <a:t>COLABORAÇÃO</a:t>
            </a:r>
            <a:endParaRPr lang="pt-PT" sz="2000" b="1" dirty="0"/>
          </a:p>
        </p:txBody>
      </p:sp>
      <p:sp>
        <p:nvSpPr>
          <p:cNvPr id="11" name="CaixaDeTexto 10"/>
          <p:cNvSpPr txBox="1"/>
          <p:nvPr/>
        </p:nvSpPr>
        <p:spPr>
          <a:xfrm>
            <a:off x="4932040" y="2420888"/>
            <a:ext cx="360040" cy="4401205"/>
          </a:xfrm>
          <a:prstGeom prst="rect">
            <a:avLst/>
          </a:prstGeom>
          <a:solidFill>
            <a:srgbClr val="FF9900"/>
          </a:solidFill>
        </p:spPr>
        <p:txBody>
          <a:bodyPr wrap="square" rtlCol="0">
            <a:spAutoFit/>
          </a:bodyPr>
          <a:lstStyle/>
          <a:p>
            <a:r>
              <a:rPr lang="pt-PT" sz="2000" b="1" dirty="0" smtClean="0"/>
              <a:t>FORMAÇÃO CONT.</a:t>
            </a:r>
            <a:endParaRPr lang="pt-PT" sz="2000" b="1" dirty="0"/>
          </a:p>
        </p:txBody>
      </p:sp>
      <p:sp>
        <p:nvSpPr>
          <p:cNvPr id="12" name="CaixaDeTexto 11"/>
          <p:cNvSpPr txBox="1"/>
          <p:nvPr/>
        </p:nvSpPr>
        <p:spPr>
          <a:xfrm>
            <a:off x="6156176" y="2420888"/>
            <a:ext cx="360040" cy="2246769"/>
          </a:xfrm>
          <a:prstGeom prst="rect">
            <a:avLst/>
          </a:prstGeom>
          <a:solidFill>
            <a:srgbClr val="FF9900"/>
          </a:solidFill>
        </p:spPr>
        <p:txBody>
          <a:bodyPr wrap="square" rtlCol="0">
            <a:spAutoFit/>
          </a:bodyPr>
          <a:lstStyle/>
          <a:p>
            <a:pPr algn="ctr"/>
            <a:r>
              <a:rPr lang="pt-PT" sz="2000" b="1" dirty="0" smtClean="0"/>
              <a:t>IMPACTE</a:t>
            </a:r>
            <a:endParaRPr lang="pt-PT" sz="2000"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dirty="0" smtClean="0">
                <a:solidFill>
                  <a:srgbClr val="FFCC99"/>
                </a:solidFill>
              </a:rPr>
              <a:t>Colaboração,</a:t>
            </a:r>
            <a:r>
              <a:rPr lang="pt-PT" dirty="0" smtClean="0"/>
              <a:t> conceito base</a:t>
            </a:r>
            <a:endParaRPr lang="pt-PT" dirty="0"/>
          </a:p>
        </p:txBody>
      </p:sp>
      <p:sp>
        <p:nvSpPr>
          <p:cNvPr id="3" name="Marcador de Posição de Conteúdo 2"/>
          <p:cNvSpPr>
            <a:spLocks noGrp="1"/>
          </p:cNvSpPr>
          <p:nvPr>
            <p:ph idx="1"/>
          </p:nvPr>
        </p:nvSpPr>
        <p:spPr/>
        <p:txBody>
          <a:bodyPr/>
          <a:lstStyle/>
          <a:p>
            <a:endParaRPr lang="pt-PT" dirty="0" smtClean="0"/>
          </a:p>
          <a:p>
            <a:r>
              <a:rPr lang="pt-PT" dirty="0" smtClean="0"/>
              <a:t> “Relação partilhada de complementaridade entre parceiros, na prossecução de finalidades comuns e com benefícios mútuos”</a:t>
            </a:r>
          </a:p>
          <a:p>
            <a:pPr>
              <a:buNone/>
            </a:pPr>
            <a:r>
              <a:rPr lang="pt-PT" dirty="0" smtClean="0"/>
              <a:t>	</a:t>
            </a:r>
            <a:endParaRPr lang="pt-PT" sz="2000" dirty="0" smtClean="0"/>
          </a:p>
          <a:p>
            <a:r>
              <a:rPr lang="pt-PT" sz="2000" dirty="0" smtClean="0"/>
              <a:t> (Canha e Alarcão, </a:t>
            </a:r>
            <a:r>
              <a:rPr lang="pt-PT" sz="2000" dirty="0" smtClean="0"/>
              <a:t>2004,  </a:t>
            </a:r>
            <a:r>
              <a:rPr lang="pt-PT" sz="2000" dirty="0" smtClean="0"/>
              <a:t>Comunicação oral no II SPDLL)</a:t>
            </a:r>
            <a:endParaRPr lang="pt-PT"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3528" y="332656"/>
            <a:ext cx="8568952" cy="1224136"/>
          </a:xfrm>
        </p:spPr>
        <p:txBody>
          <a:bodyPr>
            <a:normAutofit fontScale="90000"/>
          </a:bodyPr>
          <a:lstStyle/>
          <a:p>
            <a:r>
              <a:rPr lang="pt-PT" dirty="0" smtClean="0"/>
              <a:t> </a:t>
            </a:r>
            <a:r>
              <a:rPr lang="pt-PT" dirty="0" smtClean="0">
                <a:solidFill>
                  <a:schemeClr val="accent4">
                    <a:lumMod val="40000"/>
                    <a:lumOff val="60000"/>
                  </a:schemeClr>
                </a:solidFill>
              </a:rPr>
              <a:t>As palavras da contemporaneidade</a:t>
            </a:r>
            <a:endParaRPr lang="pt-PT" dirty="0">
              <a:solidFill>
                <a:schemeClr val="accent4">
                  <a:lumMod val="40000"/>
                  <a:lumOff val="60000"/>
                </a:schemeClr>
              </a:solidFill>
            </a:endParaRPr>
          </a:p>
        </p:txBody>
      </p:sp>
      <p:sp>
        <p:nvSpPr>
          <p:cNvPr id="3" name="Marcador de Posição de Conteúdo 2"/>
          <p:cNvSpPr>
            <a:spLocks noGrp="1"/>
          </p:cNvSpPr>
          <p:nvPr>
            <p:ph idx="1"/>
          </p:nvPr>
        </p:nvSpPr>
        <p:spPr>
          <a:xfrm>
            <a:off x="323528" y="1700808"/>
            <a:ext cx="8568952" cy="4525963"/>
          </a:xfrm>
        </p:spPr>
        <p:txBody>
          <a:bodyPr>
            <a:normAutofit/>
          </a:bodyPr>
          <a:lstStyle/>
          <a:p>
            <a:r>
              <a:rPr lang="pt-PT" dirty="0" smtClean="0"/>
              <a:t> Mudança, desenvolvimento/crescimento, sustentabilidade, globalização/nacionalismos, responsabilização, eficácia, produção, consumo, economia, política, colaboração/individualismo, partilha, informação, comunicação, conhecimento, ciência, tecnologia, formação,  facilitismo/exigência, relativismo.</a:t>
            </a:r>
          </a:p>
          <a:p>
            <a:endParaRPr lang="pt-PT"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2" name="AutoShape 14"/>
          <p:cNvSpPr>
            <a:spLocks/>
          </p:cNvSpPr>
          <p:nvPr/>
        </p:nvSpPr>
        <p:spPr bwMode="auto">
          <a:xfrm>
            <a:off x="1043608" y="1844824"/>
            <a:ext cx="465137" cy="3617565"/>
          </a:xfrm>
          <a:prstGeom prst="leftBrace">
            <a:avLst>
              <a:gd name="adj1" fmla="val 35722"/>
              <a:gd name="adj2" fmla="val 50000"/>
            </a:avLst>
          </a:prstGeom>
          <a:noFill/>
          <a:ln w="9525">
            <a:solidFill>
              <a:schemeClr val="tx1"/>
            </a:solidFill>
            <a:round/>
            <a:headEnd/>
            <a:tailEnd/>
          </a:ln>
        </p:spPr>
        <p:txBody>
          <a:bodyPr vert="horz" wrap="square" lIns="91440" tIns="45720" rIns="91440" bIns="45720" numCol="1" anchor="t" anchorCtr="0" compatLnSpc="1">
            <a:prstTxWarp prst="textNoShape">
              <a:avLst/>
            </a:prstTxWarp>
          </a:bodyPr>
          <a:lstStyle/>
          <a:p>
            <a:endParaRPr lang="pt-PT"/>
          </a:p>
        </p:txBody>
      </p:sp>
      <p:sp>
        <p:nvSpPr>
          <p:cNvPr id="17" name="CaixaDeTexto 16"/>
          <p:cNvSpPr txBox="1"/>
          <p:nvPr/>
        </p:nvSpPr>
        <p:spPr>
          <a:xfrm>
            <a:off x="611560" y="1556792"/>
            <a:ext cx="360040" cy="4154984"/>
          </a:xfrm>
          <a:prstGeom prst="rect">
            <a:avLst/>
          </a:prstGeom>
          <a:noFill/>
        </p:spPr>
        <p:txBody>
          <a:bodyPr wrap="square" rtlCol="0">
            <a:spAutoFit/>
          </a:bodyPr>
          <a:lstStyle/>
          <a:p>
            <a:pPr algn="ctr"/>
            <a:r>
              <a:rPr lang="pt-PT" sz="2400" b="1" dirty="0" smtClean="0"/>
              <a:t>colaboração</a:t>
            </a:r>
            <a:endParaRPr lang="pt-PT" sz="2400" b="1" dirty="0"/>
          </a:p>
        </p:txBody>
      </p:sp>
      <p:sp>
        <p:nvSpPr>
          <p:cNvPr id="19" name="CaixaDeTexto 18"/>
          <p:cNvSpPr txBox="1"/>
          <p:nvPr/>
        </p:nvSpPr>
        <p:spPr>
          <a:xfrm>
            <a:off x="1475656" y="1988840"/>
            <a:ext cx="2520280" cy="400110"/>
          </a:xfrm>
          <a:prstGeom prst="rect">
            <a:avLst/>
          </a:prstGeom>
          <a:noFill/>
        </p:spPr>
        <p:txBody>
          <a:bodyPr wrap="square" rtlCol="0">
            <a:spAutoFit/>
          </a:bodyPr>
          <a:lstStyle/>
          <a:p>
            <a:r>
              <a:rPr lang="pt-PT" sz="2000" b="1" dirty="0" smtClean="0"/>
              <a:t>Instrumento</a:t>
            </a:r>
            <a:endParaRPr lang="pt-PT" sz="2000" b="1" dirty="0"/>
          </a:p>
        </p:txBody>
      </p:sp>
      <p:sp>
        <p:nvSpPr>
          <p:cNvPr id="20" name="CaixaDeTexto 19"/>
          <p:cNvSpPr txBox="1"/>
          <p:nvPr/>
        </p:nvSpPr>
        <p:spPr>
          <a:xfrm>
            <a:off x="1475656" y="3460938"/>
            <a:ext cx="2520280" cy="400110"/>
          </a:xfrm>
          <a:prstGeom prst="rect">
            <a:avLst/>
          </a:prstGeom>
          <a:noFill/>
        </p:spPr>
        <p:txBody>
          <a:bodyPr wrap="square" rtlCol="0">
            <a:spAutoFit/>
          </a:bodyPr>
          <a:lstStyle/>
          <a:p>
            <a:r>
              <a:rPr lang="pt-PT" sz="2000" b="1" dirty="0" smtClean="0"/>
              <a:t>Processo</a:t>
            </a:r>
            <a:endParaRPr lang="pt-PT" sz="2000" b="1" dirty="0"/>
          </a:p>
        </p:txBody>
      </p:sp>
      <p:sp>
        <p:nvSpPr>
          <p:cNvPr id="21" name="CaixaDeTexto 20"/>
          <p:cNvSpPr txBox="1"/>
          <p:nvPr/>
        </p:nvSpPr>
        <p:spPr>
          <a:xfrm>
            <a:off x="1475656" y="4973106"/>
            <a:ext cx="2520280" cy="400110"/>
          </a:xfrm>
          <a:prstGeom prst="rect">
            <a:avLst/>
          </a:prstGeom>
          <a:noFill/>
        </p:spPr>
        <p:txBody>
          <a:bodyPr wrap="square" rtlCol="0">
            <a:spAutoFit/>
          </a:bodyPr>
          <a:lstStyle/>
          <a:p>
            <a:r>
              <a:rPr lang="pt-PT" sz="2000" b="1" dirty="0" smtClean="0"/>
              <a:t>Atitude</a:t>
            </a:r>
            <a:endParaRPr lang="pt-PT" sz="2000" b="1" dirty="0"/>
          </a:p>
        </p:txBody>
      </p:sp>
      <p:sp>
        <p:nvSpPr>
          <p:cNvPr id="2064" name="AutoShape 16"/>
          <p:cNvSpPr>
            <a:spLocks/>
          </p:cNvSpPr>
          <p:nvPr/>
        </p:nvSpPr>
        <p:spPr bwMode="auto">
          <a:xfrm>
            <a:off x="3995936" y="2636912"/>
            <a:ext cx="4867276" cy="2412727"/>
          </a:xfrm>
          <a:prstGeom prst="accentBorderCallout2">
            <a:avLst>
              <a:gd name="adj1" fmla="val 43773"/>
              <a:gd name="adj2" fmla="val -3139"/>
              <a:gd name="adj3" fmla="val 43773"/>
              <a:gd name="adj4" fmla="val -14579"/>
              <a:gd name="adj5" fmla="val 43773"/>
              <a:gd name="adj6" fmla="val -26222"/>
            </a:avLst>
          </a:prstGeom>
          <a:solidFill>
            <a:schemeClr val="bg2">
              <a:lumMod val="75000"/>
            </a:schemeClr>
          </a:solidFill>
          <a:ln w="9525">
            <a:solidFill>
              <a:schemeClr val="tx1"/>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spcBef>
                <a:spcPct val="0"/>
              </a:spcBef>
              <a:spcAft>
                <a:spcPts val="1000"/>
              </a:spcAft>
              <a:buClrTx/>
              <a:buSzTx/>
              <a:buFontTx/>
              <a:buNone/>
              <a:tabLst/>
            </a:pPr>
            <a:r>
              <a:rPr kumimoji="0" lang="pt-PT" sz="1400" b="1" i="0" u="none" strike="noStrike" cap="none" normalizeH="0" baseline="0" dirty="0" smtClean="0">
                <a:ln>
                  <a:noFill/>
                </a:ln>
                <a:solidFill>
                  <a:schemeClr val="tx1"/>
                </a:solidFill>
                <a:effectLst/>
                <a:latin typeface="Arial" pitchFamily="34" charset="0"/>
                <a:cs typeface="Arial" pitchFamily="34" charset="0"/>
              </a:rPr>
              <a:t>. Convergência conceptual</a:t>
            </a:r>
          </a:p>
          <a:p>
            <a:pPr marL="0" marR="0" lvl="0" indent="0" algn="l" defTabSz="914400" rtl="0" eaLnBrk="1" fontAlgn="base" latinLnBrk="0" hangingPunct="1">
              <a:spcBef>
                <a:spcPct val="0"/>
              </a:spcBef>
              <a:spcAft>
                <a:spcPts val="1000"/>
              </a:spcAft>
              <a:buClrTx/>
              <a:buSzTx/>
              <a:buFontTx/>
              <a:buNone/>
              <a:tabLst/>
            </a:pPr>
            <a:endParaRPr kumimoji="0" lang="pt-PT" sz="1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1" fontAlgn="base" latinLnBrk="0" hangingPunct="1">
              <a:spcBef>
                <a:spcPct val="0"/>
              </a:spcBef>
              <a:spcAft>
                <a:spcPts val="1000"/>
              </a:spcAft>
              <a:buClrTx/>
              <a:buSzTx/>
              <a:buFontTx/>
              <a:buNone/>
              <a:tabLst/>
            </a:pPr>
            <a:r>
              <a:rPr kumimoji="0" lang="pt-PT" sz="1400" b="1" i="0" u="none" strike="noStrike" cap="none" normalizeH="0" baseline="0" dirty="0" smtClean="0">
                <a:ln>
                  <a:noFill/>
                </a:ln>
                <a:solidFill>
                  <a:schemeClr val="tx1"/>
                </a:solidFill>
                <a:effectLst/>
                <a:latin typeface="Arial" pitchFamily="34" charset="0"/>
                <a:cs typeface="Arial" pitchFamily="34" charset="0"/>
              </a:rPr>
              <a:t>. Acordo nos objetivos</a:t>
            </a:r>
          </a:p>
          <a:p>
            <a:pPr marL="0" marR="0" lvl="0" indent="0" algn="l" defTabSz="914400" rtl="0" eaLnBrk="1" fontAlgn="base" latinLnBrk="0" hangingPunct="1">
              <a:spcBef>
                <a:spcPct val="0"/>
              </a:spcBef>
              <a:spcAft>
                <a:spcPts val="1000"/>
              </a:spcAft>
              <a:buClrTx/>
              <a:buSzTx/>
              <a:buFontTx/>
              <a:buNone/>
              <a:tabLst/>
            </a:pPr>
            <a:endParaRPr kumimoji="0" lang="pt-PT" sz="1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1" fontAlgn="base" latinLnBrk="0" hangingPunct="1">
              <a:spcBef>
                <a:spcPct val="0"/>
              </a:spcBef>
              <a:spcAft>
                <a:spcPts val="1000"/>
              </a:spcAft>
              <a:buClrTx/>
              <a:buSzTx/>
              <a:buFontTx/>
              <a:buNone/>
              <a:tabLst/>
            </a:pPr>
            <a:r>
              <a:rPr kumimoji="0" lang="pt-PT" sz="1400" b="1" i="0" u="none" strike="noStrike" cap="none" normalizeH="0" baseline="0" dirty="0" smtClean="0">
                <a:ln>
                  <a:noFill/>
                </a:ln>
                <a:solidFill>
                  <a:schemeClr val="tx1"/>
                </a:solidFill>
                <a:effectLst/>
                <a:latin typeface="Arial" pitchFamily="34" charset="0"/>
                <a:cs typeface="Arial" pitchFamily="34" charset="0"/>
              </a:rPr>
              <a:t>. Gestão partilhada</a:t>
            </a:r>
          </a:p>
          <a:p>
            <a:pPr marL="0" marR="0" lvl="0" indent="0" algn="l" defTabSz="914400" rtl="0" eaLnBrk="1" fontAlgn="base" latinLnBrk="0" hangingPunct="1">
              <a:spcBef>
                <a:spcPct val="0"/>
              </a:spcBef>
              <a:spcAft>
                <a:spcPts val="1000"/>
              </a:spcAft>
              <a:buClrTx/>
              <a:buSzTx/>
              <a:buFontTx/>
              <a:buNone/>
              <a:tabLst/>
            </a:pPr>
            <a:endParaRPr kumimoji="0" lang="pt-PT" sz="1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1" fontAlgn="base" latinLnBrk="0" hangingPunct="1">
              <a:spcBef>
                <a:spcPct val="0"/>
              </a:spcBef>
              <a:spcAft>
                <a:spcPts val="1000"/>
              </a:spcAft>
              <a:buClrTx/>
              <a:buSzTx/>
              <a:buFontTx/>
              <a:buNone/>
              <a:tabLst/>
            </a:pPr>
            <a:r>
              <a:rPr kumimoji="0" lang="pt-PT" sz="1400" b="1" i="0" u="none" strike="noStrike" cap="none" normalizeH="0" baseline="0" dirty="0" smtClean="0">
                <a:ln>
                  <a:noFill/>
                </a:ln>
                <a:solidFill>
                  <a:schemeClr val="tx1"/>
                </a:solidFill>
                <a:effectLst/>
                <a:latin typeface="Arial" pitchFamily="34" charset="0"/>
                <a:cs typeface="Arial" pitchFamily="34" charset="0"/>
              </a:rPr>
              <a:t>. Antecipação de benefícios para todos os envolvidos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pt-PT" sz="20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dirty="0" smtClean="0"/>
              <a:t>EM NOTA Características </a:t>
            </a:r>
            <a:r>
              <a:rPr lang="pt-PT" dirty="0" smtClean="0"/>
              <a:t>da investigação colaborativa </a:t>
            </a:r>
            <a:endParaRPr lang="pt-PT" dirty="0"/>
          </a:p>
        </p:txBody>
      </p:sp>
      <p:sp>
        <p:nvSpPr>
          <p:cNvPr id="3" name="Marcador de Posição de Conteúdo 2"/>
          <p:cNvSpPr>
            <a:spLocks noGrp="1"/>
          </p:cNvSpPr>
          <p:nvPr>
            <p:ph idx="1"/>
          </p:nvPr>
        </p:nvSpPr>
        <p:spPr>
          <a:xfrm>
            <a:off x="457200" y="1600200"/>
            <a:ext cx="8686800" cy="5069160"/>
          </a:xfrm>
        </p:spPr>
        <p:txBody>
          <a:bodyPr>
            <a:normAutofit fontScale="92500" lnSpcReduction="10000"/>
          </a:bodyPr>
          <a:lstStyle/>
          <a:p>
            <a:r>
              <a:rPr lang="pt-PT" dirty="0" smtClean="0"/>
              <a:t> </a:t>
            </a:r>
            <a:r>
              <a:rPr lang="pt-PT" b="1" dirty="0" smtClean="0"/>
              <a:t>Convergência conceptual </a:t>
            </a:r>
            <a:r>
              <a:rPr lang="pt-PT" dirty="0" smtClean="0"/>
              <a:t>no que toca aos tópicos a investigar e à própria noção de colaboração</a:t>
            </a:r>
          </a:p>
          <a:p>
            <a:r>
              <a:rPr lang="pt-PT" dirty="0" smtClean="0"/>
              <a:t> </a:t>
            </a:r>
            <a:r>
              <a:rPr lang="pt-PT" b="1" dirty="0" smtClean="0"/>
              <a:t>Acordo na definição de objetivos</a:t>
            </a:r>
            <a:r>
              <a:rPr lang="pt-PT" dirty="0" smtClean="0"/>
              <a:t>;</a:t>
            </a:r>
          </a:p>
          <a:p>
            <a:r>
              <a:rPr lang="pt-PT" dirty="0" smtClean="0"/>
              <a:t> </a:t>
            </a:r>
            <a:r>
              <a:rPr lang="pt-PT" b="1" dirty="0" smtClean="0"/>
              <a:t>Gestão processual partilhada </a:t>
            </a:r>
            <a:r>
              <a:rPr lang="pt-PT" dirty="0" smtClean="0"/>
              <a:t>exigindo corresponsabilização nas tomadas de decisão e na condução da investigação; </a:t>
            </a:r>
          </a:p>
          <a:p>
            <a:r>
              <a:rPr lang="pt-PT" dirty="0" smtClean="0"/>
              <a:t> </a:t>
            </a:r>
            <a:r>
              <a:rPr lang="pt-PT" b="1" dirty="0" smtClean="0"/>
              <a:t>Consciência da antecipação de ganhos </a:t>
            </a:r>
            <a:r>
              <a:rPr lang="pt-PT" dirty="0" smtClean="0"/>
              <a:t>individuais e comuns que se cifram no desenvolvimento pessoal, profissional, institucional, do campo disciplinar, dos alunos</a:t>
            </a:r>
          </a:p>
          <a:p>
            <a:r>
              <a:rPr lang="pt-PT" dirty="0" smtClean="0"/>
              <a:t> .</a:t>
            </a:r>
            <a:endParaRPr lang="pt-PT"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dirty="0" smtClean="0">
                <a:solidFill>
                  <a:srgbClr val="FFCC99"/>
                </a:solidFill>
              </a:rPr>
              <a:t>Questões de </a:t>
            </a:r>
            <a:r>
              <a:rPr lang="pt-PT" dirty="0" smtClean="0">
                <a:solidFill>
                  <a:srgbClr val="FFCC99"/>
                </a:solidFill>
              </a:rPr>
              <a:t>pesquisa</a:t>
            </a:r>
            <a:r>
              <a:rPr lang="pt-PT" dirty="0" smtClean="0">
                <a:solidFill>
                  <a:srgbClr val="FFCC99"/>
                </a:solidFill>
              </a:rPr>
              <a:t> </a:t>
            </a:r>
            <a:r>
              <a:rPr lang="pt-PT" dirty="0" smtClean="0">
                <a:solidFill>
                  <a:srgbClr val="FFCC99"/>
                </a:solidFill>
              </a:rPr>
              <a:t>(1)</a:t>
            </a:r>
            <a:endParaRPr lang="pt-PT" dirty="0">
              <a:solidFill>
                <a:srgbClr val="FFCC99"/>
              </a:solidFill>
            </a:endParaRPr>
          </a:p>
        </p:txBody>
      </p:sp>
      <p:sp>
        <p:nvSpPr>
          <p:cNvPr id="3" name="Marcador de Posição de Conteúdo 2"/>
          <p:cNvSpPr>
            <a:spLocks noGrp="1"/>
          </p:cNvSpPr>
          <p:nvPr>
            <p:ph idx="1"/>
          </p:nvPr>
        </p:nvSpPr>
        <p:spPr/>
        <p:txBody>
          <a:bodyPr>
            <a:normAutofit/>
          </a:bodyPr>
          <a:lstStyle/>
          <a:p>
            <a:r>
              <a:rPr lang="pt-PT" i="1" dirty="0" smtClean="0"/>
              <a:t>Poderão as relações de colaboração entre </a:t>
            </a:r>
            <a:r>
              <a:rPr lang="pt-PT" i="1" dirty="0" err="1" smtClean="0"/>
              <a:t>Acds</a:t>
            </a:r>
            <a:r>
              <a:rPr lang="pt-PT" i="1" dirty="0" smtClean="0"/>
              <a:t>. e Profs., construídas no âmbito da conceção e do desenvolvimento de projetos de investigação/formação em </a:t>
            </a:r>
            <a:r>
              <a:rPr lang="pt-PT" i="1" dirty="0" err="1" smtClean="0"/>
              <a:t>Didatica</a:t>
            </a:r>
            <a:r>
              <a:rPr lang="pt-PT" i="1" dirty="0" smtClean="0"/>
              <a:t>, favorecer a aproximação entre a ação profissional dos Profs. e a investigação nesta área do conhecimento?  </a:t>
            </a:r>
          </a:p>
          <a:p>
            <a:endParaRPr lang="pt-PT"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dirty="0" smtClean="0"/>
              <a:t>Resposta à </a:t>
            </a:r>
            <a:r>
              <a:rPr lang="pt-PT" dirty="0" smtClean="0"/>
              <a:t>QP1</a:t>
            </a:r>
            <a:endParaRPr lang="pt-PT" dirty="0"/>
          </a:p>
        </p:txBody>
      </p:sp>
      <p:sp>
        <p:nvSpPr>
          <p:cNvPr id="3" name="Marcador de Posição de Conteúdo 2"/>
          <p:cNvSpPr>
            <a:spLocks noGrp="1"/>
          </p:cNvSpPr>
          <p:nvPr>
            <p:ph idx="1"/>
          </p:nvPr>
        </p:nvSpPr>
        <p:spPr/>
        <p:txBody>
          <a:bodyPr>
            <a:normAutofit/>
          </a:bodyPr>
          <a:lstStyle/>
          <a:p>
            <a:r>
              <a:rPr lang="pt-PT" dirty="0" smtClean="0">
                <a:solidFill>
                  <a:schemeClr val="accent4">
                    <a:lumMod val="60000"/>
                    <a:lumOff val="40000"/>
                  </a:schemeClr>
                </a:solidFill>
              </a:rPr>
              <a:t>Sim</a:t>
            </a:r>
            <a:r>
              <a:rPr lang="pt-PT" dirty="0" smtClean="0"/>
              <a:t>, os </a:t>
            </a:r>
            <a:r>
              <a:rPr lang="pt-PT" dirty="0" err="1" smtClean="0"/>
              <a:t>Profs</a:t>
            </a:r>
            <a:r>
              <a:rPr lang="pt-PT" dirty="0" smtClean="0"/>
              <a:t> e </a:t>
            </a:r>
            <a:r>
              <a:rPr lang="pt-PT" dirty="0" err="1" smtClean="0"/>
              <a:t>Acds</a:t>
            </a:r>
            <a:r>
              <a:rPr lang="pt-PT" dirty="0" smtClean="0"/>
              <a:t> construíram e desenvolveram em conjunto um projeto </a:t>
            </a:r>
            <a:r>
              <a:rPr lang="pt-PT" dirty="0" smtClean="0"/>
              <a:t> </a:t>
            </a:r>
            <a:r>
              <a:rPr lang="pt-PT" dirty="0" smtClean="0"/>
              <a:t>que ligou </a:t>
            </a:r>
            <a:r>
              <a:rPr lang="pt-PT" dirty="0" smtClean="0"/>
              <a:t>pesquisa</a:t>
            </a:r>
            <a:r>
              <a:rPr lang="pt-PT" dirty="0" smtClean="0"/>
              <a:t> </a:t>
            </a:r>
            <a:r>
              <a:rPr lang="pt-PT" dirty="0" smtClean="0"/>
              <a:t>e prática docente.</a:t>
            </a:r>
          </a:p>
          <a:p>
            <a:r>
              <a:rPr lang="pt-PT" dirty="0" smtClean="0">
                <a:solidFill>
                  <a:schemeClr val="accent4">
                    <a:lumMod val="60000"/>
                    <a:lumOff val="40000"/>
                  </a:schemeClr>
                </a:solidFill>
              </a:rPr>
              <a:t>Porém</a:t>
            </a:r>
            <a:r>
              <a:rPr lang="pt-PT" dirty="0" smtClean="0"/>
              <a:t>, ficou aquém do esperado pelo fraco envolvimento das participantes em pesquisa empírica (foi mais a nível de contato com teorias </a:t>
            </a:r>
            <a:r>
              <a:rPr lang="pt-PT" dirty="0" smtClean="0"/>
              <a:t>novas); excetuou-se  </a:t>
            </a:r>
            <a:r>
              <a:rPr lang="pt-PT" dirty="0" smtClean="0"/>
              <a:t>uma professora que mostrou maior envolvimento</a:t>
            </a:r>
          </a:p>
          <a:p>
            <a:endParaRPr lang="pt-PT"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dirty="0" smtClean="0"/>
              <a:t>Questões de </a:t>
            </a:r>
            <a:r>
              <a:rPr lang="pt-PT" dirty="0" smtClean="0"/>
              <a:t>pesquisa</a:t>
            </a:r>
            <a:r>
              <a:rPr lang="pt-PT" dirty="0" smtClean="0"/>
              <a:t> </a:t>
            </a:r>
            <a:r>
              <a:rPr lang="pt-PT" dirty="0" smtClean="0"/>
              <a:t>(2)</a:t>
            </a:r>
            <a:endParaRPr lang="pt-PT" dirty="0"/>
          </a:p>
        </p:txBody>
      </p:sp>
      <p:sp>
        <p:nvSpPr>
          <p:cNvPr id="3" name="Marcador de Posição de Conteúdo 2"/>
          <p:cNvSpPr>
            <a:spLocks noGrp="1"/>
          </p:cNvSpPr>
          <p:nvPr>
            <p:ph idx="1"/>
          </p:nvPr>
        </p:nvSpPr>
        <p:spPr/>
        <p:txBody>
          <a:bodyPr>
            <a:normAutofit/>
          </a:bodyPr>
          <a:lstStyle/>
          <a:p>
            <a:r>
              <a:rPr lang="pt-PT" i="1" dirty="0" smtClean="0"/>
              <a:t>Poderá a formação contínua de </a:t>
            </a:r>
            <a:r>
              <a:rPr lang="pt-PT" i="1" dirty="0" err="1" smtClean="0"/>
              <a:t>Profs</a:t>
            </a:r>
            <a:r>
              <a:rPr lang="pt-PT" i="1" dirty="0" smtClean="0"/>
              <a:t> constituir um espaço facilitador dessa aproximação colaborativa?  </a:t>
            </a:r>
          </a:p>
          <a:p>
            <a:endParaRPr lang="pt-PT"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dirty="0" smtClean="0"/>
              <a:t>Resposta à </a:t>
            </a:r>
            <a:r>
              <a:rPr lang="pt-PT" dirty="0" smtClean="0"/>
              <a:t>QP2</a:t>
            </a:r>
            <a:endParaRPr lang="pt-PT" dirty="0"/>
          </a:p>
        </p:txBody>
      </p:sp>
      <p:sp>
        <p:nvSpPr>
          <p:cNvPr id="3" name="Marcador de Posição de Conteúdo 2"/>
          <p:cNvSpPr>
            <a:spLocks noGrp="1"/>
          </p:cNvSpPr>
          <p:nvPr>
            <p:ph idx="1"/>
          </p:nvPr>
        </p:nvSpPr>
        <p:spPr/>
        <p:txBody>
          <a:bodyPr>
            <a:normAutofit fontScale="92500" lnSpcReduction="20000"/>
          </a:bodyPr>
          <a:lstStyle/>
          <a:p>
            <a:r>
              <a:rPr lang="pt-PT" dirty="0" smtClean="0"/>
              <a:t> </a:t>
            </a:r>
            <a:r>
              <a:rPr lang="pt-PT" dirty="0" smtClean="0">
                <a:solidFill>
                  <a:schemeClr val="accent4">
                    <a:lumMod val="60000"/>
                    <a:lumOff val="40000"/>
                  </a:schemeClr>
                </a:solidFill>
              </a:rPr>
              <a:t>Sim</a:t>
            </a:r>
            <a:r>
              <a:rPr lang="pt-PT" dirty="0" smtClean="0"/>
              <a:t>, o projeto foi acreditado como FC.</a:t>
            </a:r>
          </a:p>
          <a:p>
            <a:r>
              <a:rPr lang="pt-PT" dirty="0" smtClean="0">
                <a:solidFill>
                  <a:schemeClr val="accent4">
                    <a:lumMod val="60000"/>
                    <a:lumOff val="40000"/>
                  </a:schemeClr>
                </a:solidFill>
              </a:rPr>
              <a:t> Mas </a:t>
            </a:r>
            <a:r>
              <a:rPr lang="pt-PT" dirty="0" smtClean="0"/>
              <a:t>… por se tratar de uma ação num sistema que prevê a existência de formadores e de formandos, as </a:t>
            </a:r>
            <a:r>
              <a:rPr lang="pt-PT" dirty="0" err="1" smtClean="0"/>
              <a:t>Profs</a:t>
            </a:r>
            <a:r>
              <a:rPr lang="pt-PT" dirty="0" smtClean="0"/>
              <a:t> </a:t>
            </a:r>
            <a:r>
              <a:rPr lang="pt-PT" dirty="0" err="1" smtClean="0"/>
              <a:t>percecionaram-se</a:t>
            </a:r>
            <a:r>
              <a:rPr lang="pt-PT" dirty="0" smtClean="0"/>
              <a:t> como formandas e as </a:t>
            </a:r>
            <a:r>
              <a:rPr lang="pt-PT" dirty="0" err="1" smtClean="0"/>
              <a:t>Acds</a:t>
            </a:r>
            <a:r>
              <a:rPr lang="pt-PT" dirty="0" smtClean="0"/>
              <a:t> como formadoras </a:t>
            </a:r>
            <a:r>
              <a:rPr lang="pt-PT" sz="2600" dirty="0" smtClean="0"/>
              <a:t>(contrário ao conceito de colaboração defendido</a:t>
            </a:r>
            <a:r>
              <a:rPr lang="pt-PT" sz="2600" dirty="0" smtClean="0"/>
              <a:t>). </a:t>
            </a:r>
            <a:r>
              <a:rPr lang="pt-PT" dirty="0" smtClean="0"/>
              <a:t>Preponderância das </a:t>
            </a:r>
            <a:r>
              <a:rPr lang="pt-PT" dirty="0" err="1" smtClean="0"/>
              <a:t>Acds</a:t>
            </a:r>
            <a:r>
              <a:rPr lang="pt-PT" dirty="0" smtClean="0"/>
              <a:t> na escolha do tópico de </a:t>
            </a:r>
            <a:r>
              <a:rPr lang="pt-PT" dirty="0" smtClean="0"/>
              <a:t>trabalho </a:t>
            </a:r>
            <a:r>
              <a:rPr lang="pt-PT" sz="2600" dirty="0" smtClean="0"/>
              <a:t>(contrário ao princípio da convergência conceptual).  </a:t>
            </a:r>
            <a:r>
              <a:rPr lang="pt-PT" dirty="0" smtClean="0"/>
              <a:t>Di</a:t>
            </a:r>
            <a:r>
              <a:rPr lang="pt-PT" dirty="0" smtClean="0"/>
              <a:t>nâmicas </a:t>
            </a:r>
            <a:r>
              <a:rPr lang="pt-PT" dirty="0" smtClean="0"/>
              <a:t>de supervisão vertical </a:t>
            </a:r>
            <a:r>
              <a:rPr lang="pt-PT" sz="2600" dirty="0" smtClean="0"/>
              <a:t>(contrário a uma autêntica gestão processual partilhada).</a:t>
            </a:r>
            <a:endParaRPr lang="pt-PT" sz="26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dirty="0" smtClean="0"/>
              <a:t>Questões de </a:t>
            </a:r>
            <a:r>
              <a:rPr lang="pt-PT" dirty="0" smtClean="0"/>
              <a:t>pesquisa</a:t>
            </a:r>
            <a:r>
              <a:rPr lang="pt-PT" dirty="0" smtClean="0"/>
              <a:t> </a:t>
            </a:r>
            <a:r>
              <a:rPr lang="pt-PT" dirty="0" smtClean="0"/>
              <a:t>(3)</a:t>
            </a:r>
            <a:endParaRPr lang="pt-PT" dirty="0"/>
          </a:p>
        </p:txBody>
      </p:sp>
      <p:sp>
        <p:nvSpPr>
          <p:cNvPr id="3" name="Marcador de Posição de Conteúdo 2"/>
          <p:cNvSpPr>
            <a:spLocks noGrp="1"/>
          </p:cNvSpPr>
          <p:nvPr>
            <p:ph idx="1"/>
          </p:nvPr>
        </p:nvSpPr>
        <p:spPr/>
        <p:txBody>
          <a:bodyPr>
            <a:normAutofit/>
          </a:bodyPr>
          <a:lstStyle/>
          <a:p>
            <a:r>
              <a:rPr lang="pt-PT" i="1" dirty="0" smtClean="0"/>
              <a:t>Que contributos poderão emergir, para essa dinâmica de desenvolvimento em colaboração, da implicação das instituições profissionais de </a:t>
            </a:r>
            <a:r>
              <a:rPr lang="pt-PT" i="1" dirty="0" err="1" smtClean="0"/>
              <a:t>Acads</a:t>
            </a:r>
            <a:r>
              <a:rPr lang="pt-PT" i="1" dirty="0" smtClean="0"/>
              <a:t> e </a:t>
            </a:r>
            <a:r>
              <a:rPr lang="pt-PT" i="1" dirty="0" err="1" smtClean="0"/>
              <a:t>Profs</a:t>
            </a:r>
            <a:r>
              <a:rPr lang="pt-PT" i="1" dirty="0" smtClean="0"/>
              <a:t>, como parceiros na conceção e realização de iniciativas dessa natureza? </a:t>
            </a:r>
          </a:p>
          <a:p>
            <a:endParaRPr lang="pt-PT"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dirty="0" smtClean="0"/>
              <a:t>Resposta à </a:t>
            </a:r>
            <a:r>
              <a:rPr lang="pt-PT" dirty="0" smtClean="0"/>
              <a:t>QP3</a:t>
            </a:r>
            <a:endParaRPr lang="pt-PT" dirty="0"/>
          </a:p>
        </p:txBody>
      </p:sp>
      <p:sp>
        <p:nvSpPr>
          <p:cNvPr id="3" name="Marcador de Posição de Conteúdo 2"/>
          <p:cNvSpPr>
            <a:spLocks noGrp="1"/>
          </p:cNvSpPr>
          <p:nvPr>
            <p:ph idx="1"/>
          </p:nvPr>
        </p:nvSpPr>
        <p:spPr/>
        <p:txBody>
          <a:bodyPr>
            <a:normAutofit lnSpcReduction="10000"/>
          </a:bodyPr>
          <a:lstStyle/>
          <a:p>
            <a:r>
              <a:rPr lang="pt-PT" dirty="0" smtClean="0"/>
              <a:t> Parceiros facilitadores do projeto, legitimaram-no </a:t>
            </a:r>
            <a:r>
              <a:rPr lang="pt-PT" dirty="0" err="1" smtClean="0"/>
              <a:t>institucialmente</a:t>
            </a:r>
            <a:r>
              <a:rPr lang="pt-PT" dirty="0" smtClean="0"/>
              <a:t> e viabilizaram-no e isto é muito, mas não se comprometeram com o seu desenvolvimento e não procuraram conhecer e rentabilizar os seus resultados.</a:t>
            </a:r>
          </a:p>
          <a:p>
            <a:r>
              <a:rPr lang="pt-PT" dirty="0" smtClean="0">
                <a:solidFill>
                  <a:schemeClr val="accent4">
                    <a:lumMod val="60000"/>
                    <a:lumOff val="40000"/>
                  </a:schemeClr>
                </a:solidFill>
              </a:rPr>
              <a:t> “ investidores silenciosos, pouco zelosos do investimento feito e displicentes na reclamação dos ganhos</a:t>
            </a:r>
            <a:r>
              <a:rPr lang="pt-PT" dirty="0" smtClean="0"/>
              <a:t>”</a:t>
            </a:r>
            <a:endParaRPr lang="pt-PT"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dirty="0" smtClean="0"/>
              <a:t>Questões de </a:t>
            </a:r>
            <a:r>
              <a:rPr lang="pt-PT" dirty="0" smtClean="0"/>
              <a:t>pesquisa</a:t>
            </a:r>
            <a:r>
              <a:rPr lang="pt-PT" dirty="0" smtClean="0"/>
              <a:t> </a:t>
            </a:r>
            <a:r>
              <a:rPr lang="pt-PT" dirty="0" smtClean="0"/>
              <a:t>(4)</a:t>
            </a:r>
            <a:endParaRPr lang="pt-PT" dirty="0"/>
          </a:p>
        </p:txBody>
      </p:sp>
      <p:sp>
        <p:nvSpPr>
          <p:cNvPr id="3" name="Marcador de Posição de Conteúdo 2"/>
          <p:cNvSpPr>
            <a:spLocks noGrp="1"/>
          </p:cNvSpPr>
          <p:nvPr>
            <p:ph idx="1"/>
          </p:nvPr>
        </p:nvSpPr>
        <p:spPr/>
        <p:txBody>
          <a:bodyPr>
            <a:normAutofit/>
          </a:bodyPr>
          <a:lstStyle/>
          <a:p>
            <a:r>
              <a:rPr lang="pt-PT" i="1" dirty="0" smtClean="0"/>
              <a:t>Que impacto têm esses contextos colaborativos de investigação/formação em </a:t>
            </a:r>
            <a:r>
              <a:rPr lang="pt-PT" i="1" dirty="0" err="1" smtClean="0"/>
              <a:t>Didatica</a:t>
            </a:r>
            <a:r>
              <a:rPr lang="pt-PT" i="1" dirty="0" smtClean="0"/>
              <a:t>, no desenvolvimento dos participantes, das instituições implicadas e dos alunos nas escolas?  </a:t>
            </a:r>
          </a:p>
          <a:p>
            <a:endParaRPr lang="pt-PT"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dirty="0" smtClean="0"/>
              <a:t>Resposta à </a:t>
            </a:r>
            <a:r>
              <a:rPr lang="pt-PT" dirty="0" smtClean="0"/>
              <a:t>QP4</a:t>
            </a:r>
            <a:endParaRPr lang="pt-PT" dirty="0"/>
          </a:p>
        </p:txBody>
      </p:sp>
      <p:sp>
        <p:nvSpPr>
          <p:cNvPr id="3" name="Marcador de Posição de Conteúdo 2"/>
          <p:cNvSpPr>
            <a:spLocks noGrp="1"/>
          </p:cNvSpPr>
          <p:nvPr>
            <p:ph idx="1"/>
          </p:nvPr>
        </p:nvSpPr>
        <p:spPr>
          <a:xfrm>
            <a:off x="539552" y="1628800"/>
            <a:ext cx="7467600" cy="4525963"/>
          </a:xfrm>
        </p:spPr>
        <p:txBody>
          <a:bodyPr>
            <a:normAutofit fontScale="85000" lnSpcReduction="20000"/>
          </a:bodyPr>
          <a:lstStyle/>
          <a:p>
            <a:r>
              <a:rPr lang="pt-PT" dirty="0" smtClean="0"/>
              <a:t>Evidenciaram-se modestos índices de influência.</a:t>
            </a:r>
          </a:p>
          <a:p>
            <a:r>
              <a:rPr lang="pt-PT" dirty="0" smtClean="0"/>
              <a:t> Maior impacte nas Profs. do que nas </a:t>
            </a:r>
            <a:r>
              <a:rPr lang="pt-PT" dirty="0" err="1" smtClean="0"/>
              <a:t>Acds</a:t>
            </a:r>
            <a:r>
              <a:rPr lang="pt-PT" dirty="0" smtClean="0"/>
              <a:t>., maior no Departamento universitário do que na Escola,</a:t>
            </a:r>
          </a:p>
          <a:p>
            <a:r>
              <a:rPr lang="pt-PT" dirty="0" err="1" smtClean="0"/>
              <a:t>Tb</a:t>
            </a:r>
            <a:r>
              <a:rPr lang="pt-PT" dirty="0" smtClean="0"/>
              <a:t> ao nível dos alunos das </a:t>
            </a:r>
            <a:r>
              <a:rPr lang="pt-PT" dirty="0" err="1" smtClean="0"/>
              <a:t>Prfs</a:t>
            </a:r>
            <a:r>
              <a:rPr lang="pt-PT" dirty="0" smtClean="0"/>
              <a:t>. (mais a nível de sensibilização ao tópico do que de desenvolvimento de capacidades de comunicação em situação plurilingue).</a:t>
            </a:r>
          </a:p>
          <a:p>
            <a:r>
              <a:rPr lang="pt-PT" dirty="0" smtClean="0"/>
              <a:t> Houve influência no desenvolvimento de uma cultura e práticas de colaboração dos participantes, nas instituições e os alunos.</a:t>
            </a:r>
            <a:endParaRPr lang="pt-PT"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b="1" dirty="0" smtClean="0">
                <a:solidFill>
                  <a:schemeClr val="bg1">
                    <a:lumMod val="95000"/>
                    <a:lumOff val="5000"/>
                  </a:schemeClr>
                </a:solidFill>
              </a:rPr>
              <a:t>A palavra da contemporaneidade</a:t>
            </a:r>
            <a:endParaRPr lang="pt-PT" b="1" dirty="0">
              <a:solidFill>
                <a:schemeClr val="bg1">
                  <a:lumMod val="95000"/>
                  <a:lumOff val="5000"/>
                </a:schemeClr>
              </a:solidFill>
            </a:endParaRPr>
          </a:p>
        </p:txBody>
      </p:sp>
      <p:sp>
        <p:nvSpPr>
          <p:cNvPr id="3" name="Marcador de Posição de Conteúdo 2"/>
          <p:cNvSpPr>
            <a:spLocks noGrp="1"/>
          </p:cNvSpPr>
          <p:nvPr>
            <p:ph idx="1"/>
          </p:nvPr>
        </p:nvSpPr>
        <p:spPr/>
        <p:txBody>
          <a:bodyPr/>
          <a:lstStyle/>
          <a:p>
            <a:pPr algn="ctr"/>
            <a:endParaRPr lang="pt-PT" sz="4800" dirty="0" smtClean="0"/>
          </a:p>
          <a:p>
            <a:pPr algn="ctr"/>
            <a:endParaRPr lang="pt-PT" sz="4800" dirty="0" smtClean="0"/>
          </a:p>
          <a:p>
            <a:pPr algn="ctr">
              <a:buNone/>
            </a:pPr>
            <a:r>
              <a:rPr lang="pt-PT" sz="5400" b="1" dirty="0" smtClean="0">
                <a:solidFill>
                  <a:schemeClr val="bg2">
                    <a:lumMod val="50000"/>
                  </a:schemeClr>
                </a:solidFill>
              </a:rPr>
              <a:t>CRISE</a:t>
            </a:r>
          </a:p>
          <a:p>
            <a:pPr algn="ctr"/>
            <a:endParaRPr lang="pt-PT" sz="4800" dirty="0" smtClean="0"/>
          </a:p>
          <a:p>
            <a:pPr algn="ctr"/>
            <a:endParaRPr lang="pt-PT" dirty="0" smtClean="0"/>
          </a:p>
          <a:p>
            <a:pPr algn="ctr"/>
            <a:endParaRPr lang="pt-PT" dirty="0" smtClean="0"/>
          </a:p>
          <a:p>
            <a:pPr algn="ctr"/>
            <a:endParaRPr lang="pt-PT"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7467600" cy="922114"/>
          </a:xfrm>
        </p:spPr>
        <p:txBody>
          <a:bodyPr/>
          <a:lstStyle/>
          <a:p>
            <a:r>
              <a:rPr lang="pt-PT" dirty="0" smtClean="0"/>
              <a:t>A concluir</a:t>
            </a:r>
            <a:endParaRPr lang="pt-PT" dirty="0"/>
          </a:p>
        </p:txBody>
      </p:sp>
      <p:sp>
        <p:nvSpPr>
          <p:cNvPr id="3" name="Marcador de Posição de Conteúdo 2"/>
          <p:cNvSpPr>
            <a:spLocks noGrp="1"/>
          </p:cNvSpPr>
          <p:nvPr>
            <p:ph idx="1"/>
          </p:nvPr>
        </p:nvSpPr>
        <p:spPr>
          <a:xfrm>
            <a:off x="457200" y="1600200"/>
            <a:ext cx="7467600" cy="4997152"/>
          </a:xfrm>
        </p:spPr>
        <p:txBody>
          <a:bodyPr>
            <a:normAutofit fontScale="47500" lnSpcReduction="20000"/>
          </a:bodyPr>
          <a:lstStyle/>
          <a:p>
            <a:r>
              <a:rPr lang="pt-PT" sz="5100" dirty="0" smtClean="0"/>
              <a:t>Voltando ao título: “Colaboração em Didática – Utopia, Desencanto e Possibilidade”</a:t>
            </a:r>
          </a:p>
          <a:p>
            <a:endParaRPr lang="pt-PT" sz="5100" dirty="0" smtClean="0"/>
          </a:p>
          <a:p>
            <a:endParaRPr lang="pt-PT" sz="5100" dirty="0" smtClean="0"/>
          </a:p>
          <a:p>
            <a:r>
              <a:rPr lang="pt-PT" sz="5100" dirty="0" smtClean="0"/>
              <a:t>Expetativas muito altas podem criar </a:t>
            </a:r>
            <a:r>
              <a:rPr lang="pt-PT" sz="5100" i="1" dirty="0" smtClean="0"/>
              <a:t>desencanto</a:t>
            </a:r>
            <a:r>
              <a:rPr lang="pt-PT" sz="5100" dirty="0" smtClean="0"/>
              <a:t>.</a:t>
            </a:r>
          </a:p>
          <a:p>
            <a:endParaRPr lang="pt-PT" sz="5100" dirty="0" smtClean="0"/>
          </a:p>
          <a:p>
            <a:r>
              <a:rPr lang="pt-PT" sz="5100" dirty="0" smtClean="0"/>
              <a:t>Mas </a:t>
            </a:r>
            <a:r>
              <a:rPr lang="pt-PT" sz="5100" dirty="0" smtClean="0"/>
              <a:t>conhecer a realidade revela </a:t>
            </a:r>
            <a:r>
              <a:rPr lang="pt-PT" sz="5100" b="1" dirty="0" smtClean="0"/>
              <a:t>possibilidades</a:t>
            </a:r>
            <a:r>
              <a:rPr lang="pt-PT" sz="5100" dirty="0" smtClean="0"/>
              <a:t>.</a:t>
            </a:r>
          </a:p>
          <a:p>
            <a:endParaRPr lang="pt-PT" sz="5100" dirty="0" smtClean="0"/>
          </a:p>
          <a:p>
            <a:r>
              <a:rPr lang="pt-PT" sz="5100" dirty="0" smtClean="0"/>
              <a:t>E </a:t>
            </a:r>
            <a:r>
              <a:rPr lang="pt-PT" sz="5100" dirty="0" smtClean="0"/>
              <a:t>permite continuar a sonhar e transformar a </a:t>
            </a:r>
            <a:r>
              <a:rPr lang="pt-PT" sz="5100" i="1" dirty="0" smtClean="0"/>
              <a:t>utopia</a:t>
            </a:r>
            <a:r>
              <a:rPr lang="pt-PT" sz="5100" dirty="0" smtClean="0"/>
              <a:t> em </a:t>
            </a:r>
            <a:r>
              <a:rPr lang="pt-PT" sz="5100" dirty="0" smtClean="0"/>
              <a:t>realidade</a:t>
            </a:r>
          </a:p>
          <a:p>
            <a:endParaRPr lang="pt-PT" sz="5100" dirty="0" smtClean="0"/>
          </a:p>
          <a:p>
            <a:pPr algn="ctr"/>
            <a:r>
              <a:rPr lang="pt-PT" sz="5100" dirty="0" smtClean="0"/>
              <a:t> </a:t>
            </a:r>
            <a:r>
              <a:rPr lang="pt-PT" sz="5100" dirty="0" smtClean="0"/>
              <a:t>“O sonho comanda a vida</a:t>
            </a:r>
            <a:r>
              <a:rPr lang="pt-PT" sz="5100" dirty="0" smtClean="0"/>
              <a:t>” (AG)</a:t>
            </a:r>
            <a:endParaRPr lang="pt-PT" sz="5100" dirty="0" smtClean="0"/>
          </a:p>
          <a:p>
            <a:pPr algn="ctr"/>
            <a:endParaRPr lang="pt-PT" dirty="0" smtClean="0"/>
          </a:p>
          <a:p>
            <a:pPr algn="ctr">
              <a:buNone/>
            </a:pPr>
            <a:r>
              <a:rPr lang="pt-PT" dirty="0" smtClean="0"/>
              <a:t> </a:t>
            </a:r>
          </a:p>
          <a:p>
            <a:endParaRPr lang="pt-PT"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7467600" cy="994122"/>
          </a:xfrm>
        </p:spPr>
        <p:txBody>
          <a:bodyPr/>
          <a:lstStyle/>
          <a:p>
            <a:r>
              <a:rPr lang="pt-PT" dirty="0" smtClean="0"/>
              <a:t>Implicações</a:t>
            </a:r>
            <a:endParaRPr lang="pt-PT" dirty="0"/>
          </a:p>
        </p:txBody>
      </p:sp>
      <p:sp>
        <p:nvSpPr>
          <p:cNvPr id="3" name="Marcador de Posição de Conteúdo 2"/>
          <p:cNvSpPr>
            <a:spLocks noGrp="1"/>
          </p:cNvSpPr>
          <p:nvPr>
            <p:ph idx="1"/>
          </p:nvPr>
        </p:nvSpPr>
        <p:spPr>
          <a:xfrm>
            <a:off x="457200" y="1600200"/>
            <a:ext cx="7467600" cy="4781128"/>
          </a:xfrm>
        </p:spPr>
        <p:txBody>
          <a:bodyPr>
            <a:normAutofit fontScale="85000" lnSpcReduction="10000"/>
          </a:bodyPr>
          <a:lstStyle/>
          <a:p>
            <a:r>
              <a:rPr lang="pt-PT" dirty="0" smtClean="0"/>
              <a:t>Constituição de equipas alargadas de </a:t>
            </a:r>
            <a:r>
              <a:rPr lang="pt-PT" dirty="0" smtClean="0">
                <a:solidFill>
                  <a:schemeClr val="accent4">
                    <a:lumMod val="60000"/>
                    <a:lumOff val="40000"/>
                  </a:schemeClr>
                </a:solidFill>
              </a:rPr>
              <a:t>académicos e professores</a:t>
            </a:r>
            <a:r>
              <a:rPr lang="pt-PT" dirty="0" smtClean="0"/>
              <a:t>, unidos pela </a:t>
            </a:r>
            <a:r>
              <a:rPr lang="pt-PT" dirty="0" smtClean="0">
                <a:solidFill>
                  <a:schemeClr val="accent4">
                    <a:lumMod val="60000"/>
                    <a:lumOff val="40000"/>
                  </a:schemeClr>
                </a:solidFill>
              </a:rPr>
              <a:t>pesquisa</a:t>
            </a:r>
            <a:endParaRPr lang="pt-PT" dirty="0" smtClean="0">
              <a:solidFill>
                <a:schemeClr val="accent4">
                  <a:lumMod val="60000"/>
                  <a:lumOff val="40000"/>
                </a:schemeClr>
              </a:solidFill>
            </a:endParaRPr>
          </a:p>
          <a:p>
            <a:r>
              <a:rPr lang="pt-PT" dirty="0" smtClean="0"/>
              <a:t>Valorização, nas </a:t>
            </a:r>
            <a:r>
              <a:rPr lang="pt-PT" dirty="0" smtClean="0">
                <a:solidFill>
                  <a:schemeClr val="accent4">
                    <a:lumMod val="60000"/>
                    <a:lumOff val="40000"/>
                  </a:schemeClr>
                </a:solidFill>
              </a:rPr>
              <a:t>carreiras</a:t>
            </a:r>
            <a:r>
              <a:rPr lang="pt-PT" dirty="0" smtClean="0"/>
              <a:t>, de experiências de </a:t>
            </a:r>
            <a:r>
              <a:rPr lang="pt-PT" dirty="0" smtClean="0"/>
              <a:t>pesquisa</a:t>
            </a:r>
            <a:r>
              <a:rPr lang="pt-PT" dirty="0" smtClean="0"/>
              <a:t>/formação </a:t>
            </a:r>
            <a:r>
              <a:rPr lang="pt-PT" dirty="0" smtClean="0"/>
              <a:t>colaborativa</a:t>
            </a:r>
          </a:p>
          <a:p>
            <a:r>
              <a:rPr lang="pt-PT" dirty="0" smtClean="0">
                <a:solidFill>
                  <a:schemeClr val="accent4">
                    <a:lumMod val="60000"/>
                    <a:lumOff val="40000"/>
                  </a:schemeClr>
                </a:solidFill>
              </a:rPr>
              <a:t>Culturas institucionais</a:t>
            </a:r>
            <a:r>
              <a:rPr lang="pt-PT" dirty="0" smtClean="0"/>
              <a:t> empenhadas na </a:t>
            </a:r>
            <a:r>
              <a:rPr lang="pt-PT" dirty="0" smtClean="0"/>
              <a:t>pesquisa</a:t>
            </a:r>
            <a:r>
              <a:rPr lang="pt-PT" dirty="0" smtClean="0"/>
              <a:t> </a:t>
            </a:r>
            <a:r>
              <a:rPr lang="pt-PT" dirty="0" smtClean="0"/>
              <a:t>colaborativa</a:t>
            </a:r>
          </a:p>
          <a:p>
            <a:r>
              <a:rPr lang="pt-PT" dirty="0" smtClean="0"/>
              <a:t>Dinâmicas </a:t>
            </a:r>
            <a:r>
              <a:rPr lang="pt-PT" dirty="0" err="1" smtClean="0">
                <a:solidFill>
                  <a:schemeClr val="accent4">
                    <a:lumMod val="60000"/>
                    <a:lumOff val="40000"/>
                  </a:schemeClr>
                </a:solidFill>
              </a:rPr>
              <a:t>supervisivas</a:t>
            </a:r>
            <a:r>
              <a:rPr lang="pt-PT" dirty="0" smtClean="0">
                <a:solidFill>
                  <a:schemeClr val="accent4">
                    <a:lumMod val="60000"/>
                    <a:lumOff val="40000"/>
                  </a:schemeClr>
                </a:solidFill>
              </a:rPr>
              <a:t> </a:t>
            </a:r>
            <a:r>
              <a:rPr lang="pt-PT" dirty="0" smtClean="0"/>
              <a:t>de acompanhamento ao (</a:t>
            </a:r>
            <a:r>
              <a:rPr lang="pt-PT" dirty="0" err="1" smtClean="0"/>
              <a:t>re</a:t>
            </a:r>
            <a:r>
              <a:rPr lang="pt-PT" dirty="0" smtClean="0"/>
              <a:t>)encaminhamento dos projetos</a:t>
            </a:r>
          </a:p>
          <a:p>
            <a:r>
              <a:rPr lang="pt-PT" dirty="0" smtClean="0">
                <a:solidFill>
                  <a:schemeClr val="accent4">
                    <a:lumMod val="60000"/>
                    <a:lumOff val="40000"/>
                  </a:schemeClr>
                </a:solidFill>
              </a:rPr>
              <a:t>Divulgação</a:t>
            </a:r>
            <a:r>
              <a:rPr lang="pt-PT" dirty="0" smtClean="0"/>
              <a:t> de resultados numa afirmação do </a:t>
            </a:r>
            <a:r>
              <a:rPr lang="pt-PT" dirty="0" smtClean="0"/>
              <a:t>e </a:t>
            </a:r>
            <a:r>
              <a:rPr lang="pt-PT" dirty="0" smtClean="0"/>
              <a:t>definição de referenciais de </a:t>
            </a:r>
            <a:r>
              <a:rPr lang="pt-PT" dirty="0" err="1" smtClean="0"/>
              <a:t>av</a:t>
            </a:r>
            <a:r>
              <a:rPr lang="pt-PT" dirty="0" err="1" smtClean="0">
                <a:solidFill>
                  <a:schemeClr val="accent4">
                    <a:lumMod val="60000"/>
                    <a:lumOff val="40000"/>
                  </a:schemeClr>
                </a:solidFill>
              </a:rPr>
              <a:t>valor</a:t>
            </a:r>
            <a:r>
              <a:rPr lang="pt-PT" dirty="0" smtClean="0">
                <a:solidFill>
                  <a:schemeClr val="accent4">
                    <a:lumMod val="60000"/>
                    <a:lumOff val="40000"/>
                  </a:schemeClr>
                </a:solidFill>
              </a:rPr>
              <a:t> social da pesquisa </a:t>
            </a:r>
            <a:r>
              <a:rPr lang="pt-PT" dirty="0" err="1" smtClean="0"/>
              <a:t>aliação</a:t>
            </a:r>
            <a:r>
              <a:rPr lang="pt-PT" dirty="0" smtClean="0"/>
              <a:t> </a:t>
            </a:r>
            <a:r>
              <a:rPr lang="pt-PT" dirty="0" smtClean="0"/>
              <a:t>do impacte da </a:t>
            </a:r>
            <a:r>
              <a:rPr lang="pt-PT" dirty="0" smtClean="0"/>
              <a:t>pesquisa</a:t>
            </a:r>
            <a:endParaRPr lang="pt-PT" dirty="0" smtClean="0"/>
          </a:p>
          <a:p>
            <a:endParaRPr lang="pt-PT" dirty="0" smtClean="0"/>
          </a:p>
          <a:p>
            <a:endParaRPr lang="pt-PT"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dirty="0" smtClean="0">
                <a:solidFill>
                  <a:schemeClr val="tx2">
                    <a:lumMod val="50000"/>
                  </a:schemeClr>
                </a:solidFill>
              </a:rPr>
              <a:t> O professor na  educação contemporânea</a:t>
            </a:r>
            <a:endParaRPr lang="pt-PT" dirty="0">
              <a:solidFill>
                <a:schemeClr val="tx2">
                  <a:lumMod val="50000"/>
                </a:schemeClr>
              </a:solidFill>
            </a:endParaRPr>
          </a:p>
        </p:txBody>
      </p:sp>
      <p:sp>
        <p:nvSpPr>
          <p:cNvPr id="3" name="Marcador de Posição de Conteúdo 2"/>
          <p:cNvSpPr>
            <a:spLocks noGrp="1"/>
          </p:cNvSpPr>
          <p:nvPr>
            <p:ph idx="1"/>
          </p:nvPr>
        </p:nvSpPr>
        <p:spPr/>
        <p:txBody>
          <a:bodyPr/>
          <a:lstStyle/>
          <a:p>
            <a:endParaRPr lang="pt-PT" dirty="0" smtClean="0"/>
          </a:p>
          <a:p>
            <a:r>
              <a:rPr lang="pt-PT" dirty="0" smtClean="0"/>
              <a:t>Canha </a:t>
            </a:r>
            <a:r>
              <a:rPr lang="pt-PT" dirty="0" smtClean="0"/>
              <a:t>fala do professor como “cidadão da era pós-moderna, desperto, curioso, apaixonado pelo mundo e disposto a contribuir para o seu desenvolvimento sustentável” (p 95). </a:t>
            </a:r>
          </a:p>
          <a:p>
            <a:endParaRPr lang="pt-PT" dirty="0" smtClean="0"/>
          </a:p>
          <a:p>
            <a:pPr algn="ctr"/>
            <a:r>
              <a:rPr lang="pt-PT" sz="3600" dirty="0" smtClean="0"/>
              <a:t>Professor intelectual</a:t>
            </a:r>
          </a:p>
          <a:p>
            <a:endParaRPr lang="pt-PT"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dirty="0" smtClean="0"/>
              <a:t>Referências bibliográficas</a:t>
            </a:r>
            <a:endParaRPr lang="pt-PT" dirty="0"/>
          </a:p>
        </p:txBody>
      </p:sp>
      <p:sp>
        <p:nvSpPr>
          <p:cNvPr id="3" name="Marcador de Posição de Conteúdo 2"/>
          <p:cNvSpPr>
            <a:spLocks noGrp="1"/>
          </p:cNvSpPr>
          <p:nvPr>
            <p:ph idx="1"/>
          </p:nvPr>
        </p:nvSpPr>
        <p:spPr/>
        <p:txBody>
          <a:bodyPr>
            <a:normAutofit fontScale="77500" lnSpcReduction="20000"/>
          </a:bodyPr>
          <a:lstStyle/>
          <a:p>
            <a:r>
              <a:rPr lang="pt-PT" dirty="0" smtClean="0"/>
              <a:t>Canha, M. B. Q. e Alarcão, I. (2004). Investigação em </a:t>
            </a:r>
            <a:r>
              <a:rPr lang="pt-PT" dirty="0" err="1" smtClean="0"/>
              <a:t>Didáctica</a:t>
            </a:r>
            <a:r>
              <a:rPr lang="pt-PT" dirty="0" smtClean="0"/>
              <a:t> e prática docente em busca de diálogos de coerência: </a:t>
            </a:r>
            <a:r>
              <a:rPr lang="pt-PT" dirty="0" err="1" smtClean="0"/>
              <a:t>perspectivas</a:t>
            </a:r>
            <a:r>
              <a:rPr lang="pt-PT" dirty="0" smtClean="0"/>
              <a:t> de professores envolvidos num </a:t>
            </a:r>
            <a:r>
              <a:rPr lang="pt-PT" dirty="0" err="1" smtClean="0"/>
              <a:t>projecto</a:t>
            </a:r>
            <a:r>
              <a:rPr lang="pt-PT" dirty="0" smtClean="0"/>
              <a:t> de colaboração interpessoal e interinstitucional</a:t>
            </a:r>
            <a:r>
              <a:rPr lang="pt-PT" i="1" dirty="0" smtClean="0"/>
              <a:t>. II Encontro da SPDLL</a:t>
            </a:r>
            <a:r>
              <a:rPr lang="pt-PT" dirty="0" smtClean="0"/>
              <a:t> (comunicação oral)</a:t>
            </a:r>
          </a:p>
          <a:p>
            <a:r>
              <a:rPr lang="pt-PT" dirty="0" smtClean="0"/>
              <a:t>Canha, M. B. Q. (2012) </a:t>
            </a:r>
            <a:r>
              <a:rPr lang="pt-PT" i="1" dirty="0" smtClean="0"/>
              <a:t>. Colaboração em Didática – Utopia, Desencanto e Possibilidade</a:t>
            </a:r>
            <a:r>
              <a:rPr lang="pt-PT" dirty="0" smtClean="0"/>
              <a:t>. Tese de doutoramento. Aveiro: Universidade de Aveiro.(Doc. provisório)</a:t>
            </a:r>
          </a:p>
          <a:p>
            <a:r>
              <a:rPr lang="pt-PT" dirty="0" err="1" smtClean="0"/>
              <a:t>Collinson</a:t>
            </a:r>
            <a:r>
              <a:rPr lang="pt-PT" dirty="0" smtClean="0"/>
              <a:t>, V. </a:t>
            </a:r>
            <a:r>
              <a:rPr lang="pt-PT" dirty="0" err="1" smtClean="0"/>
              <a:t>et</a:t>
            </a:r>
            <a:r>
              <a:rPr lang="pt-PT" dirty="0" smtClean="0"/>
              <a:t> al (2009). Professional </a:t>
            </a:r>
            <a:r>
              <a:rPr lang="pt-PT" dirty="0" err="1" smtClean="0"/>
              <a:t>development</a:t>
            </a:r>
            <a:r>
              <a:rPr lang="pt-PT" dirty="0" smtClean="0"/>
              <a:t> for </a:t>
            </a:r>
            <a:r>
              <a:rPr lang="pt-PT" dirty="0" err="1" smtClean="0"/>
              <a:t>teachers</a:t>
            </a:r>
            <a:r>
              <a:rPr lang="pt-PT" dirty="0" smtClean="0"/>
              <a:t>: a </a:t>
            </a:r>
            <a:r>
              <a:rPr lang="pt-PT" dirty="0" err="1" smtClean="0"/>
              <a:t>world</a:t>
            </a:r>
            <a:r>
              <a:rPr lang="pt-PT" dirty="0" smtClean="0"/>
              <a:t> </a:t>
            </a:r>
            <a:r>
              <a:rPr lang="pt-PT" dirty="0" err="1" smtClean="0"/>
              <a:t>of</a:t>
            </a:r>
            <a:r>
              <a:rPr lang="pt-PT" dirty="0" smtClean="0"/>
              <a:t> </a:t>
            </a:r>
            <a:r>
              <a:rPr lang="pt-PT" dirty="0" err="1" smtClean="0"/>
              <a:t>change</a:t>
            </a:r>
            <a:r>
              <a:rPr lang="pt-PT" i="1" dirty="0" smtClean="0"/>
              <a:t>. </a:t>
            </a:r>
            <a:r>
              <a:rPr lang="pt-PT" i="1" dirty="0" err="1" smtClean="0"/>
              <a:t>European</a:t>
            </a:r>
            <a:r>
              <a:rPr lang="pt-PT" i="1" dirty="0" smtClean="0"/>
              <a:t> </a:t>
            </a:r>
            <a:r>
              <a:rPr lang="pt-PT" i="1" dirty="0" err="1" smtClean="0"/>
              <a:t>Journal</a:t>
            </a:r>
            <a:r>
              <a:rPr lang="pt-PT" i="1" dirty="0" smtClean="0"/>
              <a:t> </a:t>
            </a:r>
            <a:r>
              <a:rPr lang="pt-PT" i="1" dirty="0" err="1" smtClean="0"/>
              <a:t>of</a:t>
            </a:r>
            <a:r>
              <a:rPr lang="pt-PT" i="1" dirty="0" smtClean="0"/>
              <a:t> </a:t>
            </a:r>
            <a:r>
              <a:rPr lang="pt-PT" i="1" dirty="0" err="1" smtClean="0"/>
              <a:t>Teacher</a:t>
            </a:r>
            <a:r>
              <a:rPr lang="pt-PT" i="1" dirty="0" smtClean="0"/>
              <a:t> </a:t>
            </a:r>
            <a:r>
              <a:rPr lang="pt-PT" i="1" dirty="0" err="1" smtClean="0"/>
              <a:t>Education</a:t>
            </a:r>
            <a:r>
              <a:rPr lang="pt-PT" dirty="0" smtClean="0"/>
              <a:t>, vol. 32, nº1: 3-19</a:t>
            </a:r>
            <a:endParaRPr lang="pt-PT"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dirty="0" smtClean="0">
                <a:solidFill>
                  <a:schemeClr val="accent4">
                    <a:lumMod val="20000"/>
                    <a:lumOff val="80000"/>
                  </a:schemeClr>
                </a:solidFill>
              </a:rPr>
              <a:t>E a escola e os professores neste contexto complexo e confuso?</a:t>
            </a:r>
            <a:endParaRPr lang="pt-PT" dirty="0">
              <a:solidFill>
                <a:schemeClr val="accent4">
                  <a:lumMod val="20000"/>
                  <a:lumOff val="80000"/>
                </a:schemeClr>
              </a:solidFill>
            </a:endParaRPr>
          </a:p>
        </p:txBody>
      </p:sp>
      <p:sp>
        <p:nvSpPr>
          <p:cNvPr id="3" name="Marcador de Posição de Conteúdo 2"/>
          <p:cNvSpPr>
            <a:spLocks noGrp="1"/>
          </p:cNvSpPr>
          <p:nvPr>
            <p:ph idx="1"/>
          </p:nvPr>
        </p:nvSpPr>
        <p:spPr>
          <a:xfrm>
            <a:off x="539552" y="1772816"/>
            <a:ext cx="7467600" cy="4525963"/>
          </a:xfrm>
        </p:spPr>
        <p:txBody>
          <a:bodyPr>
            <a:normAutofit lnSpcReduction="10000"/>
          </a:bodyPr>
          <a:lstStyle/>
          <a:p>
            <a:r>
              <a:rPr lang="pt-PT" dirty="0" smtClean="0">
                <a:solidFill>
                  <a:srgbClr val="FF9900"/>
                </a:solidFill>
              </a:rPr>
              <a:t>Esperança</a:t>
            </a:r>
            <a:r>
              <a:rPr lang="pt-PT" dirty="0" smtClean="0"/>
              <a:t> na educação e na escola</a:t>
            </a:r>
            <a:r>
              <a:rPr lang="pt-PT" dirty="0" smtClean="0">
                <a:solidFill>
                  <a:srgbClr val="00B050"/>
                </a:solidFill>
              </a:rPr>
              <a:t>. </a:t>
            </a:r>
          </a:p>
          <a:p>
            <a:r>
              <a:rPr lang="pt-PT" dirty="0" smtClean="0"/>
              <a:t>Mas, </a:t>
            </a:r>
            <a:r>
              <a:rPr lang="pt-PT" dirty="0" smtClean="0">
                <a:solidFill>
                  <a:srgbClr val="FF9900"/>
                </a:solidFill>
              </a:rPr>
              <a:t>descrédito </a:t>
            </a:r>
            <a:r>
              <a:rPr lang="pt-PT" dirty="0" smtClean="0"/>
              <a:t>nos professores, culpa da pedagogia. </a:t>
            </a:r>
            <a:endParaRPr lang="pt-PT" dirty="0" smtClean="0"/>
          </a:p>
          <a:p>
            <a:endParaRPr lang="pt-PT" dirty="0" smtClean="0"/>
          </a:p>
          <a:p>
            <a:r>
              <a:rPr lang="pt-PT" dirty="0" smtClean="0">
                <a:solidFill>
                  <a:schemeClr val="accent4"/>
                </a:solidFill>
              </a:rPr>
              <a:t>A </a:t>
            </a:r>
            <a:r>
              <a:rPr lang="pt-PT" dirty="0" smtClean="0">
                <a:solidFill>
                  <a:schemeClr val="accent4"/>
                </a:solidFill>
              </a:rPr>
              <a:t>escola, local de educação e de </a:t>
            </a:r>
            <a:r>
              <a:rPr lang="pt-PT" dirty="0" smtClean="0">
                <a:solidFill>
                  <a:schemeClr val="accent4"/>
                </a:solidFill>
              </a:rPr>
              <a:t>formação</a:t>
            </a:r>
          </a:p>
          <a:p>
            <a:endParaRPr lang="pt-PT" dirty="0" smtClean="0">
              <a:solidFill>
                <a:schemeClr val="accent4"/>
              </a:solidFill>
            </a:endParaRPr>
          </a:p>
          <a:p>
            <a:r>
              <a:rPr lang="pt-PT" dirty="0" smtClean="0"/>
              <a:t>Os professores, </a:t>
            </a:r>
            <a:r>
              <a:rPr lang="pt-PT" i="1" dirty="0" err="1" smtClean="0"/>
              <a:t>knowledge</a:t>
            </a:r>
            <a:r>
              <a:rPr lang="pt-PT" i="1" dirty="0" smtClean="0"/>
              <a:t> </a:t>
            </a:r>
            <a:r>
              <a:rPr lang="pt-PT" i="1" dirty="0" err="1" smtClean="0"/>
              <a:t>workers</a:t>
            </a:r>
            <a:r>
              <a:rPr lang="pt-PT" i="1" dirty="0" smtClean="0"/>
              <a:t> </a:t>
            </a:r>
            <a:r>
              <a:rPr lang="pt-PT" dirty="0" smtClean="0"/>
              <a:t>(</a:t>
            </a:r>
            <a:r>
              <a:rPr lang="pt-PT" dirty="0" err="1" smtClean="0"/>
              <a:t>Collison</a:t>
            </a:r>
            <a:r>
              <a:rPr lang="pt-PT" dirty="0" smtClean="0"/>
              <a:t> </a:t>
            </a:r>
            <a:r>
              <a:rPr lang="pt-PT" dirty="0" err="1" smtClean="0"/>
              <a:t>et</a:t>
            </a:r>
            <a:r>
              <a:rPr lang="pt-PT" dirty="0" smtClean="0"/>
              <a:t> al,2009, </a:t>
            </a:r>
            <a:r>
              <a:rPr lang="pt-PT" dirty="0" smtClean="0"/>
              <a:t>3</a:t>
            </a:r>
            <a:r>
              <a:rPr lang="pt-PT" sz="2800" dirty="0" smtClean="0"/>
              <a:t> .</a:t>
            </a:r>
            <a:endParaRPr lang="pt-PT" sz="2800" dirty="0" smtClean="0"/>
          </a:p>
          <a:p>
            <a:endParaRPr lang="pt-PT"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dirty="0" smtClean="0">
                <a:solidFill>
                  <a:schemeClr val="accent4">
                    <a:lumMod val="20000"/>
                    <a:lumOff val="80000"/>
                  </a:schemeClr>
                </a:solidFill>
              </a:rPr>
              <a:t>Professor e professores. </a:t>
            </a:r>
            <a:r>
              <a:rPr lang="pt-PT" dirty="0" smtClean="0">
                <a:solidFill>
                  <a:schemeClr val="accent4">
                    <a:lumMod val="20000"/>
                    <a:lumOff val="80000"/>
                  </a:schemeClr>
                </a:solidFill>
              </a:rPr>
              <a:t/>
            </a:r>
            <a:br>
              <a:rPr lang="pt-PT" dirty="0" smtClean="0">
                <a:solidFill>
                  <a:schemeClr val="accent4">
                    <a:lumMod val="20000"/>
                    <a:lumOff val="80000"/>
                  </a:schemeClr>
                </a:solidFill>
              </a:rPr>
            </a:br>
            <a:r>
              <a:rPr lang="pt-PT" dirty="0" smtClean="0">
                <a:solidFill>
                  <a:schemeClr val="accent4">
                    <a:lumMod val="20000"/>
                    <a:lumOff val="80000"/>
                  </a:schemeClr>
                </a:solidFill>
              </a:rPr>
              <a:t>Escola </a:t>
            </a:r>
            <a:r>
              <a:rPr lang="pt-PT" dirty="0" smtClean="0">
                <a:solidFill>
                  <a:schemeClr val="accent4">
                    <a:lumMod val="20000"/>
                    <a:lumOff val="80000"/>
                  </a:schemeClr>
                </a:solidFill>
              </a:rPr>
              <a:t>e sociedade</a:t>
            </a:r>
            <a:endParaRPr lang="pt-PT" dirty="0">
              <a:solidFill>
                <a:schemeClr val="accent4">
                  <a:lumMod val="20000"/>
                  <a:lumOff val="80000"/>
                </a:schemeClr>
              </a:solidFill>
            </a:endParaRPr>
          </a:p>
        </p:txBody>
      </p:sp>
      <p:sp>
        <p:nvSpPr>
          <p:cNvPr id="3" name="Marcador de Posição de Conteúdo 2"/>
          <p:cNvSpPr>
            <a:spLocks noGrp="1"/>
          </p:cNvSpPr>
          <p:nvPr>
            <p:ph idx="1"/>
          </p:nvPr>
        </p:nvSpPr>
        <p:spPr/>
        <p:txBody>
          <a:bodyPr>
            <a:normAutofit lnSpcReduction="10000"/>
          </a:bodyPr>
          <a:lstStyle/>
          <a:p>
            <a:r>
              <a:rPr lang="pt-PT" dirty="0" smtClean="0"/>
              <a:t> A representação anterior tem implicações no modo de </a:t>
            </a:r>
            <a:r>
              <a:rPr lang="pt-PT" dirty="0" smtClean="0">
                <a:solidFill>
                  <a:srgbClr val="FF9900"/>
                </a:solidFill>
              </a:rPr>
              <a:t>gerir</a:t>
            </a:r>
            <a:r>
              <a:rPr lang="pt-PT" dirty="0" smtClean="0"/>
              <a:t> o currículo, de gerir a escola e de se relacionar com a sociedade. </a:t>
            </a:r>
          </a:p>
          <a:p>
            <a:r>
              <a:rPr lang="pt-PT" dirty="0" smtClean="0"/>
              <a:t> Não é tarefa de um homem só, mas tarefa de um </a:t>
            </a:r>
            <a:r>
              <a:rPr lang="pt-PT" dirty="0" smtClean="0">
                <a:solidFill>
                  <a:srgbClr val="FF9900"/>
                </a:solidFill>
              </a:rPr>
              <a:t>coletivo articulado, reflexivo</a:t>
            </a:r>
            <a:r>
              <a:rPr lang="pt-PT" dirty="0" smtClean="0"/>
              <a:t> (</a:t>
            </a:r>
            <a:r>
              <a:rPr lang="pt-PT" sz="2600" dirty="0" smtClean="0"/>
              <a:t>professores intelectuais, escola reflexiva</a:t>
            </a:r>
            <a:r>
              <a:rPr lang="pt-PT" dirty="0" smtClean="0"/>
              <a:t>)</a:t>
            </a:r>
          </a:p>
          <a:p>
            <a:r>
              <a:rPr lang="pt-PT" dirty="0" smtClean="0"/>
              <a:t>Não é só tarefa de teóricos; nem de práticos apenas (</a:t>
            </a:r>
            <a:r>
              <a:rPr lang="pt-PT" sz="2400" dirty="0" smtClean="0">
                <a:solidFill>
                  <a:srgbClr val="FF9900"/>
                </a:solidFill>
              </a:rPr>
              <a:t>é de colaboração</a:t>
            </a:r>
            <a:r>
              <a:rPr lang="pt-PT" dirty="0" smtClean="0"/>
              <a:t>)</a:t>
            </a:r>
          </a:p>
          <a:p>
            <a:endParaRPr lang="pt-PT"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88640"/>
            <a:ext cx="8424936" cy="1224136"/>
          </a:xfrm>
        </p:spPr>
        <p:txBody>
          <a:bodyPr/>
          <a:lstStyle/>
          <a:p>
            <a:r>
              <a:rPr lang="pt-PT" dirty="0" smtClean="0"/>
              <a:t> </a:t>
            </a:r>
            <a:r>
              <a:rPr lang="pt-PT" dirty="0" smtClean="0">
                <a:solidFill>
                  <a:srgbClr val="FFCC99"/>
                </a:solidFill>
              </a:rPr>
              <a:t>Falando de um estudo…</a:t>
            </a:r>
            <a:endParaRPr lang="pt-PT" dirty="0">
              <a:solidFill>
                <a:srgbClr val="FFCC99"/>
              </a:solidFill>
            </a:endParaRPr>
          </a:p>
        </p:txBody>
      </p:sp>
      <p:sp>
        <p:nvSpPr>
          <p:cNvPr id="3" name="Marcador de Posição de Conteúdo 2"/>
          <p:cNvSpPr>
            <a:spLocks noGrp="1"/>
          </p:cNvSpPr>
          <p:nvPr>
            <p:ph idx="1"/>
          </p:nvPr>
        </p:nvSpPr>
        <p:spPr>
          <a:xfrm>
            <a:off x="457200" y="1628800"/>
            <a:ext cx="8435280" cy="4497363"/>
          </a:xfrm>
        </p:spPr>
        <p:txBody>
          <a:bodyPr/>
          <a:lstStyle/>
          <a:p>
            <a:r>
              <a:rPr lang="pt-PT" sz="3200" b="1" dirty="0" smtClean="0">
                <a:solidFill>
                  <a:srgbClr val="FFCC99"/>
                </a:solidFill>
              </a:rPr>
              <a:t>Título</a:t>
            </a:r>
            <a:r>
              <a:rPr lang="pt-PT" dirty="0" smtClean="0"/>
              <a:t>: </a:t>
            </a:r>
            <a:r>
              <a:rPr lang="pt-PT" i="1" dirty="0" smtClean="0"/>
              <a:t>Colaboração em Didática – Utopia, Desencanto e Possibilidade</a:t>
            </a:r>
          </a:p>
          <a:p>
            <a:endParaRPr lang="pt-PT" dirty="0" smtClean="0"/>
          </a:p>
          <a:p>
            <a:r>
              <a:rPr lang="pt-PT" sz="3200" b="1" dirty="0" smtClean="0">
                <a:solidFill>
                  <a:srgbClr val="FFCC99"/>
                </a:solidFill>
              </a:rPr>
              <a:t>Autor</a:t>
            </a:r>
            <a:r>
              <a:rPr lang="pt-PT" dirty="0" smtClean="0"/>
              <a:t>: Manuel B. Q. Canha</a:t>
            </a:r>
          </a:p>
          <a:p>
            <a:endParaRPr lang="pt-PT" dirty="0" smtClean="0"/>
          </a:p>
          <a:p>
            <a:r>
              <a:rPr lang="pt-PT" b="1" dirty="0" smtClean="0">
                <a:solidFill>
                  <a:srgbClr val="FFCC99"/>
                </a:solidFill>
              </a:rPr>
              <a:t>Supervisora</a:t>
            </a:r>
            <a:r>
              <a:rPr lang="pt-PT" dirty="0" smtClean="0"/>
              <a:t>: Isabel Alarcão</a:t>
            </a:r>
          </a:p>
          <a:p>
            <a:endParaRPr lang="pt-PT" dirty="0" smtClean="0"/>
          </a:p>
          <a:p>
            <a:r>
              <a:rPr lang="pt-PT" b="1" dirty="0" smtClean="0">
                <a:solidFill>
                  <a:srgbClr val="FFCC99"/>
                </a:solidFill>
              </a:rPr>
              <a:t>Instituição</a:t>
            </a:r>
            <a:r>
              <a:rPr lang="pt-PT" dirty="0" smtClean="0"/>
              <a:t>: Universidade de Aveiro, Portugal</a:t>
            </a:r>
          </a:p>
          <a:p>
            <a:endParaRPr lang="pt-PT"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5536" y="260648"/>
            <a:ext cx="8187680" cy="1143000"/>
          </a:xfrm>
        </p:spPr>
        <p:txBody>
          <a:bodyPr/>
          <a:lstStyle/>
          <a:p>
            <a:r>
              <a:rPr lang="pt-PT" dirty="0" smtClean="0">
                <a:solidFill>
                  <a:srgbClr val="FFCC99"/>
                </a:solidFill>
              </a:rPr>
              <a:t>Natureza do estudo</a:t>
            </a:r>
            <a:endParaRPr lang="pt-PT" dirty="0">
              <a:solidFill>
                <a:srgbClr val="FFCC99"/>
              </a:solidFill>
            </a:endParaRPr>
          </a:p>
        </p:txBody>
      </p:sp>
      <p:sp>
        <p:nvSpPr>
          <p:cNvPr id="3" name="Marcador de Posição de Conteúdo 2"/>
          <p:cNvSpPr>
            <a:spLocks noGrp="1"/>
          </p:cNvSpPr>
          <p:nvPr>
            <p:ph idx="1"/>
          </p:nvPr>
        </p:nvSpPr>
        <p:spPr>
          <a:xfrm>
            <a:off x="457200" y="1600200"/>
            <a:ext cx="8147248" cy="4525963"/>
          </a:xfrm>
        </p:spPr>
        <p:txBody>
          <a:bodyPr>
            <a:normAutofit lnSpcReduction="10000"/>
          </a:bodyPr>
          <a:lstStyle/>
          <a:p>
            <a:r>
              <a:rPr lang="pt-PT" dirty="0" smtClean="0"/>
              <a:t>Estudo de um caso de </a:t>
            </a:r>
            <a:r>
              <a:rPr lang="pt-PT" dirty="0" smtClean="0"/>
              <a:t>pesquisa</a:t>
            </a:r>
            <a:r>
              <a:rPr lang="pt-PT" dirty="0" smtClean="0"/>
              <a:t>/formação </a:t>
            </a:r>
            <a:r>
              <a:rPr lang="pt-PT" dirty="0" smtClean="0"/>
              <a:t>colaborativa em Didática. </a:t>
            </a:r>
          </a:p>
          <a:p>
            <a:endParaRPr lang="pt-PT" dirty="0" smtClean="0"/>
          </a:p>
          <a:p>
            <a:r>
              <a:rPr lang="pt-PT" dirty="0" smtClean="0"/>
              <a:t>O caso: Projeto ICA/DL (Investiga, colabora e atua em Didática de Línguas) (2003-2007)</a:t>
            </a:r>
          </a:p>
          <a:p>
            <a:endParaRPr lang="pt-PT" dirty="0" smtClean="0"/>
          </a:p>
          <a:p>
            <a:r>
              <a:rPr lang="pt-PT" dirty="0" smtClean="0"/>
              <a:t>Participantes: 4 Professores de uma escola  do ensino secundário e 4 Académicas da UA</a:t>
            </a:r>
          </a:p>
          <a:p>
            <a:endParaRPr lang="pt-PT"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dirty="0" smtClean="0">
                <a:solidFill>
                  <a:srgbClr val="FFCC99"/>
                </a:solidFill>
              </a:rPr>
              <a:t>Motivações para o estudo</a:t>
            </a:r>
            <a:endParaRPr lang="pt-PT" dirty="0">
              <a:solidFill>
                <a:srgbClr val="FFCC99"/>
              </a:solidFill>
            </a:endParaRPr>
          </a:p>
        </p:txBody>
      </p:sp>
      <p:sp>
        <p:nvSpPr>
          <p:cNvPr id="3" name="Marcador de Posição de Conteúdo 2"/>
          <p:cNvSpPr>
            <a:spLocks noGrp="1"/>
          </p:cNvSpPr>
          <p:nvPr>
            <p:ph idx="1"/>
          </p:nvPr>
        </p:nvSpPr>
        <p:spPr/>
        <p:txBody>
          <a:bodyPr>
            <a:normAutofit fontScale="85000" lnSpcReduction="20000"/>
          </a:bodyPr>
          <a:lstStyle/>
          <a:p>
            <a:r>
              <a:rPr lang="pt-PT" b="1" dirty="0" smtClean="0">
                <a:solidFill>
                  <a:srgbClr val="FFCC99"/>
                </a:solidFill>
              </a:rPr>
              <a:t>Perfil do autor</a:t>
            </a:r>
            <a:r>
              <a:rPr lang="pt-PT" dirty="0" smtClean="0"/>
              <a:t>: Professor mestre do ensino secundário, a lecionar nos cursos de FP na Universidade </a:t>
            </a:r>
          </a:p>
          <a:p>
            <a:endParaRPr lang="pt-PT" dirty="0" smtClean="0"/>
          </a:p>
          <a:p>
            <a:r>
              <a:rPr lang="pt-PT" b="1" dirty="0" smtClean="0">
                <a:solidFill>
                  <a:srgbClr val="FFCC99"/>
                </a:solidFill>
              </a:rPr>
              <a:t>Interesse</a:t>
            </a:r>
            <a:r>
              <a:rPr lang="pt-PT" dirty="0" smtClean="0"/>
              <a:t>: compreender as relações entre </a:t>
            </a:r>
            <a:r>
              <a:rPr lang="pt-PT" dirty="0" smtClean="0"/>
              <a:t>pesquisa</a:t>
            </a:r>
            <a:r>
              <a:rPr lang="pt-PT" dirty="0" smtClean="0"/>
              <a:t> </a:t>
            </a:r>
            <a:r>
              <a:rPr lang="pt-PT" dirty="0" smtClean="0"/>
              <a:t>e docência (entre T e P). </a:t>
            </a:r>
          </a:p>
          <a:p>
            <a:endParaRPr lang="pt-PT" dirty="0" smtClean="0"/>
          </a:p>
          <a:p>
            <a:r>
              <a:rPr lang="pt-PT" b="1" dirty="0" smtClean="0">
                <a:solidFill>
                  <a:srgbClr val="FFCC99"/>
                </a:solidFill>
              </a:rPr>
              <a:t>Constatação</a:t>
            </a:r>
            <a:r>
              <a:rPr lang="pt-PT" dirty="0" smtClean="0"/>
              <a:t>: afastamento entre os 2 domínios, deixando transparecer uma atitude de resistência dos professores a alterar as suas práticas com base nos resultados das </a:t>
            </a:r>
            <a:r>
              <a:rPr lang="pt-PT" dirty="0" smtClean="0"/>
              <a:t>pesquisas</a:t>
            </a:r>
            <a:r>
              <a:rPr lang="pt-PT" dirty="0" smtClean="0"/>
              <a:t>. </a:t>
            </a:r>
            <a:endParaRPr lang="pt-PT"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dirty="0" smtClean="0">
                <a:solidFill>
                  <a:srgbClr val="FFCC99"/>
                </a:solidFill>
              </a:rPr>
              <a:t>Na continuidade do mestrado</a:t>
            </a:r>
            <a:endParaRPr lang="pt-PT" dirty="0">
              <a:solidFill>
                <a:srgbClr val="FFCC99"/>
              </a:solidFill>
            </a:endParaRPr>
          </a:p>
        </p:txBody>
      </p:sp>
      <p:sp>
        <p:nvSpPr>
          <p:cNvPr id="3" name="Marcador de Posição de Conteúdo 2"/>
          <p:cNvSpPr>
            <a:spLocks noGrp="1"/>
          </p:cNvSpPr>
          <p:nvPr>
            <p:ph idx="1"/>
          </p:nvPr>
        </p:nvSpPr>
        <p:spPr>
          <a:xfrm>
            <a:off x="395536" y="2143397"/>
            <a:ext cx="7467600" cy="4525963"/>
          </a:xfrm>
        </p:spPr>
        <p:txBody>
          <a:bodyPr>
            <a:normAutofit fontScale="92500" lnSpcReduction="10000"/>
          </a:bodyPr>
          <a:lstStyle/>
          <a:p>
            <a:r>
              <a:rPr lang="pt-PT" b="1" dirty="0" smtClean="0">
                <a:solidFill>
                  <a:schemeClr val="tx2">
                    <a:lumMod val="50000"/>
                  </a:schemeClr>
                </a:solidFill>
              </a:rPr>
              <a:t>Estudo meta-analítico </a:t>
            </a:r>
            <a:r>
              <a:rPr lang="pt-PT" dirty="0" smtClean="0"/>
              <a:t>de 26 teses sobre DL e análise das representações dos  autores de teses sobre o impacte dos seus trabalhos na prática docente das escolas  </a:t>
            </a:r>
          </a:p>
          <a:p>
            <a:pPr>
              <a:buNone/>
            </a:pPr>
            <a:endParaRPr lang="pt-PT" dirty="0" smtClean="0"/>
          </a:p>
          <a:p>
            <a:r>
              <a:rPr lang="pt-PT" b="1" dirty="0" smtClean="0">
                <a:solidFill>
                  <a:schemeClr val="tx2">
                    <a:lumMod val="50000"/>
                  </a:schemeClr>
                </a:solidFill>
              </a:rPr>
              <a:t>Resultados</a:t>
            </a:r>
            <a:r>
              <a:rPr lang="pt-PT" dirty="0" smtClean="0"/>
              <a:t>: Indícios de vivências, no país, de transição paradigmática das relações de convergência entre a </a:t>
            </a:r>
            <a:r>
              <a:rPr lang="pt-PT" dirty="0" smtClean="0"/>
              <a:t>pesquisa</a:t>
            </a:r>
            <a:r>
              <a:rPr lang="pt-PT" dirty="0" smtClean="0"/>
              <a:t> </a:t>
            </a:r>
            <a:r>
              <a:rPr lang="pt-PT" dirty="0" smtClean="0"/>
              <a:t>em </a:t>
            </a:r>
            <a:r>
              <a:rPr lang="pt-PT" dirty="0" err="1" smtClean="0"/>
              <a:t>Didatica</a:t>
            </a:r>
            <a:r>
              <a:rPr lang="pt-PT" dirty="0" smtClean="0"/>
              <a:t> e a </a:t>
            </a:r>
            <a:r>
              <a:rPr lang="pt-PT" dirty="0" err="1" smtClean="0"/>
              <a:t>Didatica</a:t>
            </a:r>
            <a:r>
              <a:rPr lang="pt-PT" dirty="0" smtClean="0"/>
              <a:t> que se pratica (a que eu chamei a </a:t>
            </a:r>
            <a:r>
              <a:rPr lang="pt-PT" dirty="0" err="1" smtClean="0"/>
              <a:t>Didatica</a:t>
            </a:r>
            <a:r>
              <a:rPr lang="pt-PT" dirty="0" smtClean="0"/>
              <a:t> profissional) </a:t>
            </a:r>
          </a:p>
          <a:p>
            <a:endParaRPr lang="pt-PT"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écnica">
  <a:themeElements>
    <a:clrScheme name="Flux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Técnica">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écnica">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379</TotalTime>
  <Words>1777</Words>
  <Application>Microsoft Office PowerPoint</Application>
  <PresentationFormat>Apresentação no Ecrã (4:3)</PresentationFormat>
  <Paragraphs>178</Paragraphs>
  <Slides>33</Slides>
  <Notes>7</Notes>
  <HiddenSlides>0</HiddenSlides>
  <MMClips>0</MMClips>
  <ScaleCrop>false</ScaleCrop>
  <HeadingPairs>
    <vt:vector size="4" baseType="variant">
      <vt:variant>
        <vt:lpstr>Tema</vt:lpstr>
      </vt:variant>
      <vt:variant>
        <vt:i4>1</vt:i4>
      </vt:variant>
      <vt:variant>
        <vt:lpstr>Títulos dos diapositivos</vt:lpstr>
      </vt:variant>
      <vt:variant>
        <vt:i4>33</vt:i4>
      </vt:variant>
    </vt:vector>
  </HeadingPairs>
  <TitlesOfParts>
    <vt:vector size="34" baseType="lpstr">
      <vt:lpstr>Técnica</vt:lpstr>
      <vt:lpstr>Professor intelectual: formação, identidade e papel profissional na educação contemporânea. ..   Conferência na sessão de abertura do ano académico na PUC GOIÁS /G e PG em Educação  27.08.12  </vt:lpstr>
      <vt:lpstr> As palavras da contemporaneidade</vt:lpstr>
      <vt:lpstr>A palavra da contemporaneidade</vt:lpstr>
      <vt:lpstr>E a escola e os professores neste contexto complexo e confuso?</vt:lpstr>
      <vt:lpstr>Professor e professores.  Escola e sociedade</vt:lpstr>
      <vt:lpstr> Falando de um estudo…</vt:lpstr>
      <vt:lpstr>Natureza do estudo</vt:lpstr>
      <vt:lpstr>Motivações para o estudo</vt:lpstr>
      <vt:lpstr>Na continuidade do mestrado</vt:lpstr>
      <vt:lpstr>Na introdução da tese de doutoramento …</vt:lpstr>
      <vt:lpstr>Entre as possíveis razões</vt:lpstr>
      <vt:lpstr>Esperança</vt:lpstr>
      <vt:lpstr>Forte convicção</vt:lpstr>
      <vt:lpstr>Finalidades do estudo</vt:lpstr>
      <vt:lpstr>Operacionalização do estudo</vt:lpstr>
      <vt:lpstr>Diapositivo 16</vt:lpstr>
      <vt:lpstr> EM NOTA </vt:lpstr>
      <vt:lpstr>Diapositivo 18</vt:lpstr>
      <vt:lpstr>Colaboração, conceito base</vt:lpstr>
      <vt:lpstr>Diapositivo 20</vt:lpstr>
      <vt:lpstr>EM NOTA Características da investigação colaborativa </vt:lpstr>
      <vt:lpstr>Questões de pesquisa (1)</vt:lpstr>
      <vt:lpstr>Resposta à QP1</vt:lpstr>
      <vt:lpstr>Questões de pesquisa (2)</vt:lpstr>
      <vt:lpstr>Resposta à QP2</vt:lpstr>
      <vt:lpstr>Questões de pesquisa (3)</vt:lpstr>
      <vt:lpstr>Resposta à QP3</vt:lpstr>
      <vt:lpstr>Questões de pesquisa (4)</vt:lpstr>
      <vt:lpstr>Resposta à QP4</vt:lpstr>
      <vt:lpstr>A concluir</vt:lpstr>
      <vt:lpstr>Implicações</vt:lpstr>
      <vt:lpstr> O professor na  educação contemporânea</vt:lpstr>
      <vt:lpstr>Referências bibliográficas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Diapositivo 1</dc:title>
  <dc:creator>Sony</dc:creator>
  <cp:lastModifiedBy>Sony</cp:lastModifiedBy>
  <cp:revision>82</cp:revision>
  <dcterms:created xsi:type="dcterms:W3CDTF">2012-08-16T08:18:36Z</dcterms:created>
  <dcterms:modified xsi:type="dcterms:W3CDTF">2012-08-24T09:51:27Z</dcterms:modified>
</cp:coreProperties>
</file>