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78" r:id="rId9"/>
    <p:sldId id="265" r:id="rId10"/>
    <p:sldId id="266" r:id="rId11"/>
    <p:sldId id="267" r:id="rId12"/>
    <p:sldId id="280" r:id="rId13"/>
    <p:sldId id="268" r:id="rId14"/>
    <p:sldId id="269" r:id="rId15"/>
    <p:sldId id="270" r:id="rId16"/>
    <p:sldId id="271" r:id="rId17"/>
    <p:sldId id="279" r:id="rId18"/>
    <p:sldId id="272" r:id="rId19"/>
    <p:sldId id="273" r:id="rId20"/>
    <p:sldId id="274" r:id="rId21"/>
    <p:sldId id="275" r:id="rId22"/>
    <p:sldId id="276" r:id="rId23"/>
    <p:sldId id="277" r:id="rId24"/>
    <p:sldId id="258" r:id="rId25"/>
    <p:sldId id="281" r:id="rId2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1" autoAdjust="0"/>
    <p:restoredTop sz="94660"/>
  </p:normalViewPr>
  <p:slideViewPr>
    <p:cSldViewPr>
      <p:cViewPr>
        <p:scale>
          <a:sx n="70" d="100"/>
          <a:sy n="70" d="100"/>
        </p:scale>
        <p:origin x="-1578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473F14-9AAF-4793-AA76-A60B75B74936}" type="datetimeFigureOut">
              <a:rPr lang="pt-PT" smtClean="0"/>
              <a:pPr/>
              <a:t>15-02-2013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FCF63D-A8C4-4B95-BB6A-C4D2DD06511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4385" y="4869160"/>
            <a:ext cx="6355229" cy="1656184"/>
          </a:xfrm>
        </p:spPr>
        <p:txBody>
          <a:bodyPr>
            <a:noAutofit/>
          </a:bodyPr>
          <a:lstStyle/>
          <a:p>
            <a:pPr algn="ctr"/>
            <a:r>
              <a:rPr lang="pt-PT" sz="3200" b="1" dirty="0">
                <a:solidFill>
                  <a:schemeClr val="tx1"/>
                </a:solidFill>
              </a:rPr>
              <a:t>Isabel </a:t>
            </a:r>
            <a:r>
              <a:rPr lang="pt-PT" sz="3200" b="1" dirty="0" smtClean="0">
                <a:solidFill>
                  <a:schemeClr val="tx1"/>
                </a:solidFill>
              </a:rPr>
              <a:t>Alarcão</a:t>
            </a:r>
            <a:r>
              <a:rPr lang="pt-PT" sz="3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pt-PT" sz="2800" dirty="0" smtClean="0">
                <a:solidFill>
                  <a:schemeClr val="tx1"/>
                </a:solidFill>
              </a:rPr>
              <a:t>Universidade </a:t>
            </a:r>
            <a:r>
              <a:rPr lang="pt-PT" sz="2800" dirty="0">
                <a:solidFill>
                  <a:schemeClr val="tx1"/>
                </a:solidFill>
              </a:rPr>
              <a:t>de Aveiro, </a:t>
            </a:r>
            <a:r>
              <a:rPr lang="pt-PT" sz="2800" dirty="0" smtClean="0">
                <a:solidFill>
                  <a:schemeClr val="tx1"/>
                </a:solidFill>
              </a:rPr>
              <a:t>Portugal</a:t>
            </a:r>
            <a:endParaRPr lang="pt-PT" sz="2800" dirty="0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600" y="620688"/>
            <a:ext cx="7175351" cy="864096"/>
          </a:xfrm>
        </p:spPr>
        <p:txBody>
          <a:bodyPr/>
          <a:lstStyle/>
          <a:p>
            <a:pPr algn="ctr"/>
            <a:r>
              <a:rPr lang="pt-PT" sz="2400" dirty="0">
                <a:solidFill>
                  <a:schemeClr val="tx1"/>
                </a:solidFill>
                <a:effectLst/>
              </a:rPr>
              <a:t>I Simpósio Internacional sobre Formação Profissional Docente</a:t>
            </a:r>
          </a:p>
        </p:txBody>
      </p:sp>
      <p:sp>
        <p:nvSpPr>
          <p:cNvPr id="5" name="Rectângulo 4"/>
          <p:cNvSpPr/>
          <p:nvPr/>
        </p:nvSpPr>
        <p:spPr>
          <a:xfrm>
            <a:off x="2123728" y="1484784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PT" dirty="0">
                <a:solidFill>
                  <a:prstClr val="black"/>
                </a:solidFill>
              </a:rPr>
              <a:t>UTFPR. Curitiba 19-22 </a:t>
            </a:r>
            <a:r>
              <a:rPr lang="pt-PT" dirty="0" err="1">
                <a:solidFill>
                  <a:prstClr val="black"/>
                </a:solidFill>
              </a:rPr>
              <a:t>Fev</a:t>
            </a:r>
            <a:r>
              <a:rPr lang="pt-PT" dirty="0">
                <a:solidFill>
                  <a:prstClr val="black"/>
                </a:solidFill>
              </a:rPr>
              <a:t> 2013</a:t>
            </a:r>
          </a:p>
        </p:txBody>
      </p:sp>
      <p:sp>
        <p:nvSpPr>
          <p:cNvPr id="6" name="Rectângulo 5"/>
          <p:cNvSpPr/>
          <p:nvPr/>
        </p:nvSpPr>
        <p:spPr>
          <a:xfrm>
            <a:off x="611560" y="2708920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PT" sz="5400" dirty="0">
                <a:solidFill>
                  <a:prstClr val="black"/>
                </a:solidFill>
              </a:rPr>
              <a:t>A abordagem reflexiva</a:t>
            </a:r>
          </a:p>
        </p:txBody>
      </p:sp>
    </p:spTree>
    <p:extLst>
      <p:ext uri="{BB962C8B-B14F-4D97-AF65-F5344CB8AC3E}">
        <p14:creationId xmlns:p14="http://schemas.microsoft.com/office/powerpoint/2010/main" val="225024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Atitudes implicadas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827584" y="1808524"/>
            <a:ext cx="6624736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C</a:t>
            </a:r>
            <a:r>
              <a:rPr lang="pt-PT" sz="2600" dirty="0" smtClean="0"/>
              <a:t>uriosidade e entusiasmo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A</a:t>
            </a:r>
            <a:r>
              <a:rPr lang="pt-PT" sz="2600" dirty="0" smtClean="0"/>
              <a:t>bertura de espírito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I</a:t>
            </a:r>
            <a:r>
              <a:rPr lang="pt-PT" sz="2600" dirty="0" smtClean="0"/>
              <a:t>ntencionalidade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R</a:t>
            </a:r>
            <a:r>
              <a:rPr lang="pt-PT" sz="2600" dirty="0" smtClean="0"/>
              <a:t>igor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P</a:t>
            </a:r>
            <a:r>
              <a:rPr lang="pt-PT" sz="2600" dirty="0" smtClean="0"/>
              <a:t>aciência e sistematicidade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C</a:t>
            </a:r>
            <a:r>
              <a:rPr lang="pt-PT" sz="2600" dirty="0" smtClean="0"/>
              <a:t>omprometimento e responsabilidade</a:t>
            </a:r>
          </a:p>
        </p:txBody>
      </p:sp>
    </p:spTree>
    <p:extLst>
      <p:ext uri="{BB962C8B-B14F-4D97-AF65-F5344CB8AC3E}">
        <p14:creationId xmlns:p14="http://schemas.microsoft.com/office/powerpoint/2010/main" val="23467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 smtClean="0">
                <a:solidFill>
                  <a:schemeClr val="tx1"/>
                </a:solidFill>
                <a:effectLst/>
              </a:rPr>
              <a:t>Incidências da </a:t>
            </a:r>
            <a:r>
              <a:rPr lang="pt-PT" sz="3200" dirty="0">
                <a:solidFill>
                  <a:schemeClr val="tx1"/>
                </a:solidFill>
                <a:effectLst/>
              </a:rPr>
              <a:t>reflexão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971600" y="1999000"/>
            <a:ext cx="72008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pt-PT" sz="2600" b="1" dirty="0" smtClean="0"/>
              <a:t>Cognitiva</a:t>
            </a:r>
            <a:r>
              <a:rPr lang="pt-PT" sz="2600" dirty="0" smtClean="0"/>
              <a:t> (ou a dimensão do pensamento)</a:t>
            </a:r>
          </a:p>
          <a:p>
            <a:pPr marL="342900" indent="-3429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pt-PT" sz="2600" b="1" dirty="0" smtClean="0"/>
              <a:t>Afetiva</a:t>
            </a:r>
            <a:r>
              <a:rPr lang="pt-PT" sz="2600" dirty="0" smtClean="0"/>
              <a:t> (ou a dimensão das emoções)</a:t>
            </a:r>
          </a:p>
          <a:p>
            <a:pPr marL="342900" indent="-3429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pt-PT" sz="2600" b="1" dirty="0" smtClean="0"/>
              <a:t>Valorativa</a:t>
            </a:r>
            <a:r>
              <a:rPr lang="pt-PT" sz="2600" dirty="0" smtClean="0"/>
              <a:t> (ou a dimensão da ética)</a:t>
            </a:r>
          </a:p>
        </p:txBody>
      </p:sp>
    </p:spTree>
    <p:extLst>
      <p:ext uri="{BB962C8B-B14F-4D97-AF65-F5344CB8AC3E}">
        <p14:creationId xmlns:p14="http://schemas.microsoft.com/office/powerpoint/2010/main" val="277374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08911" cy="1152128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Da </a:t>
            </a:r>
            <a:r>
              <a:rPr lang="pt-PT" sz="3200" dirty="0">
                <a:solidFill>
                  <a:schemeClr val="tx1"/>
                </a:solidFill>
                <a:effectLst/>
              </a:rPr>
              <a:t>reflexão</a:t>
            </a:r>
            <a:r>
              <a:rPr lang="pt-PT" sz="3200" dirty="0">
                <a:solidFill>
                  <a:schemeClr val="tx1"/>
                </a:solidFill>
                <a:effectLst/>
              </a:rPr>
              <a:t> à </a:t>
            </a:r>
            <a:r>
              <a:rPr lang="pt-PT" sz="3200" dirty="0" err="1">
                <a:solidFill>
                  <a:schemeClr val="tx1"/>
                </a:solidFill>
                <a:effectLst/>
              </a:rPr>
              <a:t>acão</a:t>
            </a:r>
            <a:endParaRPr lang="pt-PT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1988840"/>
            <a:ext cx="78488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600" dirty="0"/>
              <a:t>Três perguntas:</a:t>
            </a:r>
          </a:p>
          <a:p>
            <a:endParaRPr lang="pt-PT" sz="2600" dirty="0"/>
          </a:p>
          <a:p>
            <a:pPr marL="457200" indent="-457200">
              <a:buFont typeface="Arial" pitchFamily="34" charset="0"/>
              <a:buChar char="•"/>
            </a:pPr>
            <a:r>
              <a:rPr lang="pt-PT" sz="2600" b="1" dirty="0" err="1"/>
              <a:t>What</a:t>
            </a:r>
            <a:r>
              <a:rPr lang="pt-PT" sz="2600" b="1" dirty="0"/>
              <a:t>? </a:t>
            </a:r>
            <a:r>
              <a:rPr lang="pt-PT" sz="2600" dirty="0"/>
              <a:t>(descrição)</a:t>
            </a:r>
          </a:p>
          <a:p>
            <a:pPr marL="457200" indent="-457200">
              <a:buFont typeface="Arial" pitchFamily="34" charset="0"/>
              <a:buChar char="•"/>
            </a:pPr>
            <a:endParaRPr lang="pt-PT" sz="2600" dirty="0"/>
          </a:p>
          <a:p>
            <a:pPr marL="457200" indent="-457200">
              <a:buFont typeface="Arial" pitchFamily="34" charset="0"/>
              <a:buChar char="•"/>
            </a:pPr>
            <a:r>
              <a:rPr lang="pt-PT" sz="2600" b="1" dirty="0" err="1"/>
              <a:t>So</a:t>
            </a:r>
            <a:r>
              <a:rPr lang="pt-PT" sz="2600" b="1" dirty="0"/>
              <a:t> </a:t>
            </a:r>
            <a:r>
              <a:rPr lang="pt-PT" sz="2600" b="1" dirty="0" err="1"/>
              <a:t>what</a:t>
            </a:r>
            <a:r>
              <a:rPr lang="pt-PT" sz="2600" b="1" dirty="0"/>
              <a:t>? </a:t>
            </a:r>
            <a:r>
              <a:rPr lang="pt-PT" sz="2600" dirty="0"/>
              <a:t>(interpretação)</a:t>
            </a:r>
          </a:p>
          <a:p>
            <a:pPr marL="457200" indent="-457200">
              <a:buFont typeface="Arial" pitchFamily="34" charset="0"/>
              <a:buChar char="•"/>
            </a:pPr>
            <a:endParaRPr lang="pt-PT" sz="2600" dirty="0"/>
          </a:p>
          <a:p>
            <a:pPr marL="457200" indent="-457200">
              <a:buFont typeface="Arial" pitchFamily="34" charset="0"/>
              <a:buChar char="•"/>
            </a:pPr>
            <a:r>
              <a:rPr lang="pt-PT" sz="2600" b="1" dirty="0" err="1"/>
              <a:t>Now</a:t>
            </a:r>
            <a:r>
              <a:rPr lang="pt-PT" sz="2600" b="1" dirty="0"/>
              <a:t> </a:t>
            </a:r>
            <a:r>
              <a:rPr lang="pt-PT" sz="2600" b="1" dirty="0" err="1"/>
              <a:t>what</a:t>
            </a:r>
            <a:r>
              <a:rPr lang="pt-PT" sz="2600" b="1" dirty="0"/>
              <a:t>? </a:t>
            </a:r>
            <a:r>
              <a:rPr lang="pt-PT" sz="2600" dirty="0"/>
              <a:t>(reflexão orientada para a ação)</a:t>
            </a:r>
          </a:p>
          <a:p>
            <a:endParaRPr lang="pt-PT" sz="2600" dirty="0"/>
          </a:p>
          <a:p>
            <a:pPr algn="r"/>
            <a:r>
              <a:rPr lang="pt-PT" sz="2000" dirty="0"/>
              <a:t>(</a:t>
            </a:r>
            <a:r>
              <a:rPr lang="pt-PT" sz="2000" dirty="0" err="1"/>
              <a:t>Thompson</a:t>
            </a:r>
            <a:r>
              <a:rPr lang="pt-PT" sz="2000" dirty="0"/>
              <a:t> </a:t>
            </a:r>
            <a:r>
              <a:rPr lang="pt-PT" sz="2000" dirty="0" err="1"/>
              <a:t>and</a:t>
            </a:r>
            <a:r>
              <a:rPr lang="pt-PT" sz="2000" dirty="0"/>
              <a:t> </a:t>
            </a:r>
            <a:r>
              <a:rPr lang="pt-PT" sz="2000" dirty="0" err="1"/>
              <a:t>Thompson</a:t>
            </a:r>
            <a:r>
              <a:rPr lang="pt-PT" sz="2000" dirty="0"/>
              <a:t>, 2008: 98)</a:t>
            </a:r>
          </a:p>
          <a:p>
            <a:endParaRPr lang="pt-PT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Níveis de reflexão indagadora 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29268" y="1701963"/>
            <a:ext cx="81471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b="1" dirty="0"/>
              <a:t>T</a:t>
            </a:r>
            <a:r>
              <a:rPr lang="pt-PT" sz="2600" b="1" dirty="0" smtClean="0"/>
              <a:t>écnico:</a:t>
            </a:r>
            <a:r>
              <a:rPr lang="pt-PT" sz="2600" dirty="0" smtClean="0"/>
              <a:t> pensamento para resolução de problemas concretos a partir de princípios e critérios previamente definidos e tendo em vista a eficácia (</a:t>
            </a:r>
            <a:r>
              <a:rPr lang="pt-PT" sz="2600" i="1" dirty="0" smtClean="0"/>
              <a:t>instrumental/o que fazer</a:t>
            </a:r>
            <a:r>
              <a:rPr lang="pt-PT" sz="2600" dirty="0" smtClean="0"/>
              <a:t>)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b="1" dirty="0"/>
              <a:t>P</a:t>
            </a:r>
            <a:r>
              <a:rPr lang="pt-PT" sz="2600" b="1" dirty="0" smtClean="0"/>
              <a:t>rático:</a:t>
            </a:r>
            <a:r>
              <a:rPr lang="pt-PT" sz="2600" dirty="0" smtClean="0"/>
              <a:t> pensamento valorativo apreciador dos critérios em que deve basear-se a ação (</a:t>
            </a:r>
            <a:r>
              <a:rPr lang="pt-PT" sz="2600" i="1" dirty="0" smtClean="0"/>
              <a:t>interpretativo/porquê</a:t>
            </a:r>
            <a:r>
              <a:rPr lang="pt-PT" sz="2600" dirty="0" smtClean="0"/>
              <a:t>)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b="1" dirty="0"/>
              <a:t>C</a:t>
            </a:r>
            <a:r>
              <a:rPr lang="pt-PT" sz="2600" b="1" dirty="0" smtClean="0"/>
              <a:t>ritico:</a:t>
            </a:r>
            <a:r>
              <a:rPr lang="pt-PT" sz="2600" dirty="0" smtClean="0"/>
              <a:t> pensamento valorativo, especulativo, na busca da realização dos ideais (</a:t>
            </a:r>
            <a:r>
              <a:rPr lang="pt-PT" sz="2600" i="1" dirty="0" smtClean="0"/>
              <a:t>transformador/para quê?</a:t>
            </a:r>
            <a:r>
              <a:rPr lang="pt-PT" sz="2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284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Princípios de formação reflexiva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1808524"/>
            <a:ext cx="8147188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F</a:t>
            </a:r>
            <a:r>
              <a:rPr lang="pt-PT" sz="2600" dirty="0" smtClean="0"/>
              <a:t>ormação centrada nas pessoas e na significação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C</a:t>
            </a:r>
            <a:r>
              <a:rPr lang="pt-PT" sz="2600" dirty="0" smtClean="0"/>
              <a:t>riação de experiências potenciadoras de significado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V</a:t>
            </a:r>
            <a:r>
              <a:rPr lang="pt-PT" sz="2600" dirty="0" smtClean="0"/>
              <a:t>alorização da relação teoria/prática e problematização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C</a:t>
            </a:r>
            <a:r>
              <a:rPr lang="pt-PT" sz="2600" dirty="0" smtClean="0"/>
              <a:t>onhecimento como referente da reflexão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C</a:t>
            </a:r>
            <a:r>
              <a:rPr lang="pt-PT" sz="2600" dirty="0" smtClean="0"/>
              <a:t>onfronto com outras conceções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C</a:t>
            </a:r>
            <a:r>
              <a:rPr lang="pt-PT" sz="2600" dirty="0" smtClean="0"/>
              <a:t>omunicação e interação 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P</a:t>
            </a:r>
            <a:r>
              <a:rPr lang="pt-PT" sz="2600" dirty="0" smtClean="0"/>
              <a:t>erceção do progresso do desenvolvimento</a:t>
            </a:r>
          </a:p>
        </p:txBody>
      </p:sp>
    </p:spTree>
    <p:extLst>
      <p:ext uri="{BB962C8B-B14F-4D97-AF65-F5344CB8AC3E}">
        <p14:creationId xmlns:p14="http://schemas.microsoft.com/office/powerpoint/2010/main" val="417139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Modalidades de reflexão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1763688" y="1916832"/>
            <a:ext cx="407359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b="1" dirty="0"/>
              <a:t>I</a:t>
            </a:r>
            <a:r>
              <a:rPr lang="pt-PT" sz="2600" b="1" dirty="0" smtClean="0"/>
              <a:t>ndividual</a:t>
            </a:r>
          </a:p>
          <a:p>
            <a:pPr marL="342900" indent="-342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b="1" dirty="0"/>
              <a:t>D</a:t>
            </a:r>
            <a:r>
              <a:rPr lang="pt-PT" sz="2600" b="1" dirty="0" smtClean="0"/>
              <a:t>iádica</a:t>
            </a:r>
          </a:p>
          <a:p>
            <a:pPr marL="342900" indent="-342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b="1" dirty="0"/>
              <a:t>E</a:t>
            </a:r>
            <a:r>
              <a:rPr lang="pt-PT" sz="2600" b="1" dirty="0" smtClean="0"/>
              <a:t>m grupo</a:t>
            </a:r>
          </a:p>
        </p:txBody>
      </p:sp>
    </p:spTree>
    <p:extLst>
      <p:ext uri="{BB962C8B-B14F-4D97-AF65-F5344CB8AC3E}">
        <p14:creationId xmlns:p14="http://schemas.microsoft.com/office/powerpoint/2010/main" val="210785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Modalidades de expressão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1043608" y="1844824"/>
            <a:ext cx="53285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b="1" dirty="0" smtClean="0"/>
              <a:t>Oral</a:t>
            </a:r>
          </a:p>
          <a:p>
            <a:pPr marL="342900" indent="-342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b="1" dirty="0"/>
              <a:t>E</a:t>
            </a:r>
            <a:r>
              <a:rPr lang="pt-PT" sz="2600" b="1" dirty="0" smtClean="0"/>
              <a:t>scrita</a:t>
            </a:r>
            <a:r>
              <a:rPr lang="pt-PT" sz="26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860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7" cy="792088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PT" sz="3200" dirty="0">
                <a:solidFill>
                  <a:schemeClr val="tx1"/>
                </a:solidFill>
                <a:effectLst/>
              </a:rPr>
              <a:t>As  mais valias da </a:t>
            </a:r>
            <a:r>
              <a:rPr lang="pt-PT" sz="3200" dirty="0" smtClean="0">
                <a:solidFill>
                  <a:schemeClr val="tx1"/>
                </a:solidFill>
                <a:effectLst/>
              </a:rPr>
              <a:t>escrita</a:t>
            </a:r>
            <a:endParaRPr lang="pt-PT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1052736"/>
            <a:ext cx="828092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dirty="0"/>
              <a:t>A escrita</a:t>
            </a:r>
            <a:r>
              <a:rPr lang="pt-PT" sz="2600" dirty="0" smtClean="0"/>
              <a:t>:</a:t>
            </a:r>
          </a:p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distancia-nos </a:t>
            </a:r>
            <a:r>
              <a:rPr lang="pt-PT" sz="2600" dirty="0"/>
              <a:t>do que sabemos e contudo, estabelece uma relação muito mais estreita com aquilo que </a:t>
            </a:r>
            <a:r>
              <a:rPr lang="pt-PT" sz="2600" dirty="0" smtClean="0"/>
              <a:t>sabemos</a:t>
            </a:r>
          </a:p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distancia-nos </a:t>
            </a:r>
            <a:r>
              <a:rPr lang="pt-PT" sz="2600" dirty="0"/>
              <a:t>da vida e contudo, aproxima-nos mais da </a:t>
            </a:r>
            <a:r>
              <a:rPr lang="pt-PT" sz="2600" dirty="0" smtClean="0"/>
              <a:t>vida</a:t>
            </a:r>
            <a:endParaRPr lang="pt-PT" sz="2600" dirty="0"/>
          </a:p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descontextualiza </a:t>
            </a:r>
            <a:r>
              <a:rPr lang="pt-PT" sz="2600" dirty="0"/>
              <a:t>o pensamento a partir da prática e, contudo, devolve o pensamento á </a:t>
            </a:r>
            <a:r>
              <a:rPr lang="pt-PT" sz="2600" dirty="0" smtClean="0"/>
              <a:t>praxis</a:t>
            </a:r>
            <a:endParaRPr lang="pt-PT" sz="2600" dirty="0"/>
          </a:p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abstrai </a:t>
            </a:r>
            <a:r>
              <a:rPr lang="pt-PT" sz="2600" dirty="0"/>
              <a:t>a nossa experiência do mundo e, contudo, torna mais concreta a nossa compreensão do </a:t>
            </a:r>
            <a:r>
              <a:rPr lang="pt-PT" sz="2600" dirty="0" smtClean="0"/>
              <a:t>mundo</a:t>
            </a:r>
          </a:p>
          <a:p>
            <a:pPr algn="r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/>
              <a:t>(van </a:t>
            </a:r>
            <a:r>
              <a:rPr lang="pt-PT" sz="2000" dirty="0"/>
              <a:t>Manen,1992:127-129)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Estratégias de formação reflexiva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1628800"/>
            <a:ext cx="8147188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P</a:t>
            </a:r>
            <a:r>
              <a:rPr lang="pt-PT" sz="2600" dirty="0" smtClean="0"/>
              <a:t>rática profissional/</a:t>
            </a:r>
            <a:r>
              <a:rPr lang="pt-PT" sz="2600" dirty="0" err="1" smtClean="0"/>
              <a:t>izante</a:t>
            </a:r>
            <a:r>
              <a:rPr lang="pt-PT" sz="2600" dirty="0" smtClean="0"/>
              <a:t> supervisionada (abordagem reflexiva)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A</a:t>
            </a:r>
            <a:r>
              <a:rPr lang="pt-PT" sz="2600" dirty="0" smtClean="0"/>
              <a:t>nálise de casos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Pesquisa-ação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Narrativas orientadas pela reflexão e com feedback </a:t>
            </a:r>
            <a:r>
              <a:rPr lang="pt-PT" sz="2600" dirty="0" err="1" smtClean="0"/>
              <a:t>co-construído</a:t>
            </a:r>
            <a:r>
              <a:rPr lang="pt-PT" sz="2600" dirty="0" smtClean="0"/>
              <a:t> (ex. Portfolios)</a:t>
            </a:r>
          </a:p>
          <a:p>
            <a:endParaRPr lang="pt-PT" sz="2600" dirty="0" smtClean="0"/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b="1" dirty="0" smtClean="0"/>
              <a:t>As </a:t>
            </a:r>
            <a:r>
              <a:rPr lang="pt-PT" sz="2600" b="1" dirty="0"/>
              <a:t>questões chave</a:t>
            </a:r>
            <a:r>
              <a:rPr lang="pt-PT" sz="2600" dirty="0"/>
              <a:t>: 0 quê? Porquê? Com que implicações? E que alternativas?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endParaRPr lang="pt-PT" sz="2600" dirty="0"/>
          </a:p>
        </p:txBody>
      </p:sp>
    </p:spTree>
    <p:extLst>
      <p:ext uri="{BB962C8B-B14F-4D97-AF65-F5344CB8AC3E}">
        <p14:creationId xmlns:p14="http://schemas.microsoft.com/office/powerpoint/2010/main" val="14638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Dificuldades na formação reflexiva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1808524"/>
            <a:ext cx="8147188" cy="352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Falta de hábitos e estratégias de reflexão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R</a:t>
            </a:r>
            <a:r>
              <a:rPr lang="pt-PT" sz="2600" dirty="0" smtClean="0"/>
              <a:t>esistência à mudança e à dificuldade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P</a:t>
            </a:r>
            <a:r>
              <a:rPr lang="pt-PT" sz="2600" dirty="0" smtClean="0"/>
              <a:t>ouca convicção do valor da reflexão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D</a:t>
            </a:r>
            <a:r>
              <a:rPr lang="pt-PT" sz="2600" dirty="0" smtClean="0"/>
              <a:t>ificuldade em “pôr entre parênteses” o nosso conhecimento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F</a:t>
            </a:r>
            <a:r>
              <a:rPr lang="pt-PT" sz="2600" dirty="0" smtClean="0"/>
              <a:t>alta de referentes estruturantes da reflexão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A</a:t>
            </a:r>
            <a:r>
              <a:rPr lang="pt-PT" sz="2600" dirty="0" smtClean="0"/>
              <a:t>nsiedade e medo da exposição</a:t>
            </a:r>
          </a:p>
        </p:txBody>
      </p:sp>
    </p:spTree>
    <p:extLst>
      <p:ext uri="{BB962C8B-B14F-4D97-AF65-F5344CB8AC3E}">
        <p14:creationId xmlns:p14="http://schemas.microsoft.com/office/powerpoint/2010/main" val="134782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000" dirty="0">
                <a:solidFill>
                  <a:schemeClr val="tx1"/>
                </a:solidFill>
                <a:effectLst/>
              </a:rPr>
              <a:t>Duas possíveis abordagens em formação de professores </a:t>
            </a:r>
            <a:endParaRPr lang="pt-PT" sz="3000" dirty="0">
              <a:solidFill>
                <a:schemeClr val="tx1"/>
              </a:solidFill>
            </a:endParaRPr>
          </a:p>
        </p:txBody>
      </p:sp>
      <p:cxnSp>
        <p:nvCxnSpPr>
          <p:cNvPr id="4" name="Conexão recta 3"/>
          <p:cNvCxnSpPr/>
          <p:nvPr/>
        </p:nvCxnSpPr>
        <p:spPr>
          <a:xfrm>
            <a:off x="4572000" y="2060839"/>
            <a:ext cx="0" cy="4320489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1043608" y="198884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/>
              <a:t>Normativa</a:t>
            </a:r>
            <a:endParaRPr lang="pt-PT" sz="32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64088" y="198884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/>
              <a:t>Reflexiva</a:t>
            </a:r>
            <a:endParaRPr lang="pt-PT" sz="3200" b="1" dirty="0"/>
          </a:p>
        </p:txBody>
      </p:sp>
      <p:sp>
        <p:nvSpPr>
          <p:cNvPr id="7" name="Rectângulo 6"/>
          <p:cNvSpPr/>
          <p:nvPr/>
        </p:nvSpPr>
        <p:spPr>
          <a:xfrm>
            <a:off x="539552" y="2708920"/>
            <a:ext cx="3744416" cy="360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200" dirty="0" smtClean="0"/>
              <a:t>conceção </a:t>
            </a:r>
            <a:r>
              <a:rPr lang="pt-PT" sz="2200" dirty="0"/>
              <a:t>de professor como técnico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200" dirty="0" smtClean="0"/>
              <a:t>telecomandado </a:t>
            </a:r>
            <a:r>
              <a:rPr lang="pt-PT" sz="2200" dirty="0"/>
              <a:t>por normas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200" dirty="0" smtClean="0"/>
              <a:t>preso </a:t>
            </a:r>
            <a:r>
              <a:rPr lang="pt-PT" sz="2200" dirty="0"/>
              <a:t>a manuais de ensino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200" dirty="0" smtClean="0"/>
              <a:t>assunção </a:t>
            </a:r>
            <a:r>
              <a:rPr lang="pt-PT" sz="2200" dirty="0"/>
              <a:t>padronizada de </a:t>
            </a:r>
            <a:r>
              <a:rPr lang="pt-PT" sz="2200" dirty="0" smtClean="0"/>
              <a:t>ensino</a:t>
            </a:r>
            <a:endParaRPr lang="pt-PT" sz="2200" dirty="0"/>
          </a:p>
        </p:txBody>
      </p:sp>
      <p:sp>
        <p:nvSpPr>
          <p:cNvPr id="8" name="Rectângulo 7"/>
          <p:cNvSpPr/>
          <p:nvPr/>
        </p:nvSpPr>
        <p:spPr>
          <a:xfrm>
            <a:off x="4824028" y="2767237"/>
            <a:ext cx="374441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200" dirty="0" smtClean="0"/>
              <a:t>conceção </a:t>
            </a:r>
            <a:r>
              <a:rPr lang="pt-PT" sz="2200" dirty="0"/>
              <a:t>de professor como intelectual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200" dirty="0" smtClean="0"/>
              <a:t>autónomo </a:t>
            </a:r>
            <a:r>
              <a:rPr lang="pt-PT" sz="2200" dirty="0"/>
              <a:t>e responsável</a:t>
            </a:r>
          </a:p>
          <a:p>
            <a:pPr marL="285750" indent="-28575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200" dirty="0" smtClean="0"/>
              <a:t>consciência </a:t>
            </a:r>
            <a:r>
              <a:rPr lang="pt-PT" sz="2200" dirty="0"/>
              <a:t>do </a:t>
            </a:r>
            <a:r>
              <a:rPr lang="pt-PT" sz="2200" dirty="0" smtClean="0"/>
              <a:t>carácter </a:t>
            </a:r>
            <a:r>
              <a:rPr lang="pt-PT" sz="2200" dirty="0"/>
              <a:t>contextualizado e único do ato de ensinar</a:t>
            </a:r>
          </a:p>
        </p:txBody>
      </p:sp>
    </p:spTree>
    <p:extLst>
      <p:ext uri="{BB962C8B-B14F-4D97-AF65-F5344CB8AC3E}">
        <p14:creationId xmlns:p14="http://schemas.microsoft.com/office/powerpoint/2010/main" val="111361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Dificuldades acrescidas da escrita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1808524"/>
            <a:ext cx="8147188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Aversão à escrita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F</a:t>
            </a:r>
            <a:r>
              <a:rPr lang="pt-PT" sz="2600" dirty="0" smtClean="0"/>
              <a:t>alta de ideias para escrever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A</a:t>
            </a:r>
            <a:r>
              <a:rPr lang="pt-PT" sz="2600" dirty="0" smtClean="0"/>
              <a:t>usência  de linguagem apropriada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F</a:t>
            </a:r>
            <a:r>
              <a:rPr lang="pt-PT" sz="2600" dirty="0" smtClean="0"/>
              <a:t>alta de tempo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F</a:t>
            </a:r>
            <a:r>
              <a:rPr lang="pt-PT" sz="2600" dirty="0" smtClean="0"/>
              <a:t>alta de vontade e </a:t>
            </a:r>
            <a:r>
              <a:rPr lang="pt-PT" sz="2600" dirty="0" err="1" smtClean="0"/>
              <a:t>auto-disciplina</a:t>
            </a:r>
            <a:endParaRPr lang="pt-PT" sz="2600" dirty="0" smtClean="0"/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P</a:t>
            </a:r>
            <a:r>
              <a:rPr lang="pt-PT" sz="2600" dirty="0" smtClean="0"/>
              <a:t>erda de continuidade</a:t>
            </a:r>
          </a:p>
        </p:txBody>
      </p:sp>
    </p:spTree>
    <p:extLst>
      <p:ext uri="{BB962C8B-B14F-4D97-AF65-F5344CB8AC3E}">
        <p14:creationId xmlns:p14="http://schemas.microsoft.com/office/powerpoint/2010/main" val="9090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A progressiva mudança de atitude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2276872"/>
            <a:ext cx="8147188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800" dirty="0" smtClean="0"/>
              <a:t>da reação negativa inicial ao reconhecimento do valor da escrita reflexiva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800" dirty="0" smtClean="0"/>
              <a:t>do receio à </a:t>
            </a:r>
            <a:r>
              <a:rPr lang="pt-PT" sz="2800" dirty="0" err="1" smtClean="0"/>
              <a:t>auto-confiança</a:t>
            </a:r>
            <a:endParaRPr lang="pt-PT" sz="2800" dirty="0" smtClean="0"/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800" dirty="0" smtClean="0"/>
              <a:t>do conhecimento tácito ao conhecimento explícito</a:t>
            </a:r>
          </a:p>
        </p:txBody>
      </p:sp>
    </p:spTree>
    <p:extLst>
      <p:ext uri="{BB962C8B-B14F-4D97-AF65-F5344CB8AC3E}">
        <p14:creationId xmlns:p14="http://schemas.microsoft.com/office/powerpoint/2010/main" val="13746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Do professor reflexivo à escola reflexiva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2708920"/>
            <a:ext cx="8147188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800" dirty="0" smtClean="0"/>
              <a:t>Evidências nos </a:t>
            </a:r>
            <a:r>
              <a:rPr lang="pt-PT" sz="2800" b="1" dirty="0" smtClean="0"/>
              <a:t>dois casos </a:t>
            </a:r>
            <a:r>
              <a:rPr lang="pt-PT" sz="2800" dirty="0" smtClean="0"/>
              <a:t>relatados no artigo de Alarcão e Tavares, </a:t>
            </a:r>
            <a:r>
              <a:rPr lang="pt-PT" sz="2800" i="1" dirty="0" smtClean="0"/>
              <a:t>Formação em contexto de trabalho</a:t>
            </a:r>
            <a:r>
              <a:rPr lang="pt-PT" sz="2800" dirty="0" smtClean="0"/>
              <a:t>, no livro deste Congresso </a:t>
            </a:r>
          </a:p>
        </p:txBody>
      </p:sp>
    </p:spTree>
    <p:extLst>
      <p:ext uri="{BB962C8B-B14F-4D97-AF65-F5344CB8AC3E}">
        <p14:creationId xmlns:p14="http://schemas.microsoft.com/office/powerpoint/2010/main" val="425266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A colaboração num ambiente de escola reflexiva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827584" y="1628800"/>
            <a:ext cx="741682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600" dirty="0" smtClean="0"/>
              <a:t>O que se entende por colaboração (Canha, 2013)</a:t>
            </a:r>
            <a:endParaRPr lang="pt-PT" sz="26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7" t="7682" r="1356" b="5016"/>
          <a:stretch/>
        </p:blipFill>
        <p:spPr>
          <a:xfrm>
            <a:off x="514350" y="2697480"/>
            <a:ext cx="8378190" cy="3143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190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1505684"/>
            <a:ext cx="842493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000" dirty="0" smtClean="0"/>
              <a:t>Amaral</a:t>
            </a:r>
            <a:r>
              <a:rPr lang="pt-PT" sz="2000" dirty="0"/>
              <a:t>, M. J. (2011) </a:t>
            </a:r>
            <a:r>
              <a:rPr lang="pt-PT" sz="2000" i="1" dirty="0"/>
              <a:t>Contributo dos portfolios reflexivos no desenvolvimento </a:t>
            </a:r>
            <a:r>
              <a:rPr lang="pt-PT" sz="2000" i="1" dirty="0" smtClean="0"/>
              <a:t>profissional</a:t>
            </a:r>
            <a:r>
              <a:rPr lang="pt-PT" sz="2000" dirty="0"/>
              <a:t>. Tese de doutoramento apresentada à Universidade de Aveiro, Portugal.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000" dirty="0"/>
              <a:t>Canha, M. B (2013).</a:t>
            </a:r>
            <a:r>
              <a:rPr lang="pt-PT" sz="2000" i="1" dirty="0"/>
              <a:t> Colaboração em Didática – utopia, desencanto e possibilidade. </a:t>
            </a:r>
            <a:r>
              <a:rPr lang="pt-PT" sz="2000" dirty="0"/>
              <a:t>Tese de doutoramento apresentada à Universidade de Aveiro, Portugal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Dewey, J. (1933</a:t>
            </a:r>
            <a:r>
              <a:rPr lang="en-US" sz="2000" i="1" dirty="0"/>
              <a:t>). How we think. </a:t>
            </a:r>
            <a:r>
              <a:rPr lang="en-US" sz="2000" dirty="0"/>
              <a:t>Buffalo</a:t>
            </a:r>
            <a:r>
              <a:rPr lang="en-US" sz="2000" dirty="0" smtClean="0"/>
              <a:t>: NY</a:t>
            </a:r>
            <a:r>
              <a:rPr lang="en-US" sz="2000" dirty="0"/>
              <a:t>. Prometheus Books</a:t>
            </a:r>
            <a:r>
              <a:rPr lang="en-US" sz="2000" dirty="0" smtClean="0"/>
              <a:t>.</a:t>
            </a:r>
            <a:endParaRPr lang="pt-PT" sz="20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Proctor, K. (1993).Tutors professional knowledge of supervision and the implications for supervision practice.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Calderhead</a:t>
            </a:r>
            <a:r>
              <a:rPr lang="en-US" sz="2000" dirty="0"/>
              <a:t>, J. &amp; Gates, P. (1993) (eds.). </a:t>
            </a:r>
            <a:r>
              <a:rPr lang="en-US" sz="2000" i="1" dirty="0"/>
              <a:t>Conceptualizing Reflection in Teacher Development</a:t>
            </a:r>
            <a:r>
              <a:rPr lang="en-US" sz="2000" dirty="0"/>
              <a:t>. London: </a:t>
            </a:r>
            <a:r>
              <a:rPr lang="en-US" sz="2000" dirty="0" err="1"/>
              <a:t>Falmer</a:t>
            </a:r>
            <a:r>
              <a:rPr lang="en-US" sz="2000" dirty="0"/>
              <a:t> Press</a:t>
            </a:r>
            <a:r>
              <a:rPr lang="en-US" sz="2000" dirty="0" smtClean="0"/>
              <a:t>.</a:t>
            </a:r>
            <a:endParaRPr lang="pt-PT" sz="20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755576" y="188640"/>
            <a:ext cx="7920880" cy="1143000"/>
          </a:xfrm>
          <a:prstGeom prst="rect">
            <a:avLst/>
          </a:prstGeom>
          <a:effectLst/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3000" dirty="0">
                <a:solidFill>
                  <a:schemeClr val="tx1"/>
                </a:solidFill>
                <a:effectLst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92712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1852950"/>
            <a:ext cx="842493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Rodgers, C. (2002). Defining reflection: another look at John Dewey and reflective thinking. </a:t>
            </a:r>
            <a:r>
              <a:rPr lang="en-US" sz="2000" i="1" dirty="0"/>
              <a:t>Teachers’ College Record</a:t>
            </a:r>
            <a:r>
              <a:rPr lang="en-US" sz="2000" dirty="0"/>
              <a:t>, 104 (4), 842-866.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err="1"/>
              <a:t>Sergiovanni,T.J</a:t>
            </a:r>
            <a:r>
              <a:rPr lang="en-US" sz="2000" dirty="0"/>
              <a:t>. (2000). </a:t>
            </a:r>
            <a:r>
              <a:rPr lang="en-US" sz="2000" i="1" dirty="0"/>
              <a:t>The </a:t>
            </a:r>
            <a:r>
              <a:rPr lang="en-US" sz="2000" i="1" dirty="0" err="1"/>
              <a:t>lifeworld</a:t>
            </a:r>
            <a:r>
              <a:rPr lang="en-US" sz="2000" i="1" dirty="0"/>
              <a:t> of Leadership</a:t>
            </a:r>
            <a:r>
              <a:rPr lang="en-US" sz="2000" dirty="0"/>
              <a:t>. San Francisco: </a:t>
            </a:r>
            <a:r>
              <a:rPr lang="en-US" sz="2000" dirty="0" err="1"/>
              <a:t>Jossey</a:t>
            </a:r>
            <a:r>
              <a:rPr lang="en-US" sz="2000" dirty="0"/>
              <a:t> Boss</a:t>
            </a:r>
            <a:r>
              <a:rPr lang="en-US" sz="2000" dirty="0" smtClean="0"/>
              <a:t>.</a:t>
            </a:r>
            <a:endParaRPr lang="pt-PT" sz="20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000" dirty="0" smtClean="0"/>
              <a:t> </a:t>
            </a:r>
            <a:r>
              <a:rPr lang="en-US" sz="2000" dirty="0"/>
              <a:t>v</a:t>
            </a:r>
            <a:r>
              <a:rPr lang="en-US" sz="2000" dirty="0" smtClean="0"/>
              <a:t>an </a:t>
            </a:r>
            <a:r>
              <a:rPr lang="en-US" sz="2000" dirty="0" err="1" smtClean="0"/>
              <a:t>Manen</a:t>
            </a:r>
            <a:r>
              <a:rPr lang="en-US" sz="2000" dirty="0" smtClean="0"/>
              <a:t>, M. (1992). </a:t>
            </a:r>
            <a:r>
              <a:rPr lang="en-US" sz="2000" i="1" dirty="0" smtClean="0"/>
              <a:t>Researching Lived Experience</a:t>
            </a:r>
            <a:r>
              <a:rPr lang="en-US" sz="2000" dirty="0" smtClean="0"/>
              <a:t>. Ann </a:t>
            </a:r>
            <a:r>
              <a:rPr lang="en-US" sz="2000" dirty="0" err="1" smtClean="0"/>
              <a:t>Harbour:The</a:t>
            </a:r>
            <a:r>
              <a:rPr lang="en-US" sz="2000" dirty="0" smtClean="0"/>
              <a:t> </a:t>
            </a:r>
            <a:r>
              <a:rPr lang="en-US" sz="2000" dirty="0" err="1" smtClean="0"/>
              <a:t>Althouse</a:t>
            </a:r>
            <a:r>
              <a:rPr lang="en-US" sz="2000" dirty="0" smtClean="0"/>
              <a:t> Press.</a:t>
            </a:r>
            <a:endParaRPr lang="pt-PT" sz="20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000" dirty="0" err="1" smtClean="0"/>
              <a:t>Thompson</a:t>
            </a:r>
            <a:r>
              <a:rPr lang="pt-PT" sz="2000" dirty="0" smtClean="0"/>
              <a:t>, S. &amp; </a:t>
            </a:r>
            <a:r>
              <a:rPr lang="pt-PT" sz="2000" dirty="0" err="1" smtClean="0"/>
              <a:t>Thompson</a:t>
            </a:r>
            <a:r>
              <a:rPr lang="pt-PT" sz="2000" dirty="0" smtClean="0"/>
              <a:t>, N. (2008). </a:t>
            </a:r>
            <a:r>
              <a:rPr lang="pt-PT" sz="2000" i="1" dirty="0" err="1" smtClean="0"/>
              <a:t>The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Critically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Reflective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Practitioner</a:t>
            </a:r>
            <a:r>
              <a:rPr lang="pt-PT" sz="2000" dirty="0" err="1" smtClean="0"/>
              <a:t>.Palgrave</a:t>
            </a:r>
            <a:r>
              <a:rPr lang="pt-PT" sz="2000" dirty="0" smtClean="0"/>
              <a:t>: </a:t>
            </a:r>
            <a:r>
              <a:rPr lang="pt-PT" sz="2000" dirty="0" err="1" smtClean="0"/>
              <a:t>Macmillan</a:t>
            </a:r>
            <a:endParaRPr lang="pt-PT" sz="20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611560" y="260648"/>
            <a:ext cx="7920880" cy="1143000"/>
          </a:xfrm>
          <a:prstGeom prst="rect">
            <a:avLst/>
          </a:prstGeom>
          <a:effectLst/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PT" sz="3000" dirty="0">
                <a:solidFill>
                  <a:schemeClr val="tx1"/>
                </a:solidFill>
                <a:effectLst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92712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As minhas preferências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1409963"/>
            <a:ext cx="8064896" cy="5068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dirty="0"/>
              <a:t>Prefiro a abordagem reflexiva porque: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como </a:t>
            </a:r>
            <a:r>
              <a:rPr lang="pt-PT" sz="2600" i="1" dirty="0"/>
              <a:t>professora</a:t>
            </a:r>
            <a:r>
              <a:rPr lang="pt-PT" sz="2600" dirty="0"/>
              <a:t> sempre constatei o poder da reflexão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como </a:t>
            </a:r>
            <a:r>
              <a:rPr lang="pt-PT" sz="2600" i="1" dirty="0"/>
              <a:t>investigadora</a:t>
            </a:r>
            <a:r>
              <a:rPr lang="pt-PT" sz="2600" dirty="0"/>
              <a:t>, constatei evidências das potencialidades da abordagem reflexiva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como </a:t>
            </a:r>
            <a:r>
              <a:rPr lang="pt-PT" sz="2600" i="1" dirty="0"/>
              <a:t>teorizadora</a:t>
            </a:r>
            <a:r>
              <a:rPr lang="pt-PT" sz="2600" dirty="0"/>
              <a:t>, aprofundei e encontrei confirmações no pensamento de outros autores (</a:t>
            </a:r>
            <a:r>
              <a:rPr lang="pt-PT" sz="2600" dirty="0" err="1"/>
              <a:t>Schön</a:t>
            </a:r>
            <a:r>
              <a:rPr lang="pt-PT" sz="2600" dirty="0"/>
              <a:t>, </a:t>
            </a:r>
            <a:r>
              <a:rPr lang="pt-PT" sz="2600" dirty="0" err="1"/>
              <a:t>Zeichner</a:t>
            </a:r>
            <a:r>
              <a:rPr lang="pt-PT" sz="2600" dirty="0"/>
              <a:t>, </a:t>
            </a:r>
            <a:r>
              <a:rPr lang="pt-PT" sz="2600" dirty="0" smtClean="0"/>
              <a:t>van </a:t>
            </a:r>
            <a:r>
              <a:rPr lang="pt-PT" sz="2600" dirty="0" err="1" smtClean="0"/>
              <a:t>Manen</a:t>
            </a:r>
            <a:r>
              <a:rPr lang="pt-PT" sz="2600" dirty="0" smtClean="0"/>
              <a:t>, Marcelo</a:t>
            </a:r>
            <a:r>
              <a:rPr lang="pt-PT" sz="2600" dirty="0"/>
              <a:t>, Sá-Chaves….)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como </a:t>
            </a:r>
            <a:r>
              <a:rPr lang="pt-PT" sz="2600" i="1" dirty="0"/>
              <a:t>administradora</a:t>
            </a:r>
            <a:r>
              <a:rPr lang="pt-PT" sz="2600" dirty="0"/>
              <a:t>, percebi a importância da “escola reflexiva”</a:t>
            </a:r>
          </a:p>
        </p:txBody>
      </p:sp>
    </p:spTree>
    <p:extLst>
      <p:ext uri="{BB962C8B-B14F-4D97-AF65-F5344CB8AC3E}">
        <p14:creationId xmlns:p14="http://schemas.microsoft.com/office/powerpoint/2010/main" val="404678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A minha escolha como professora de Didática 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621844" y="1556294"/>
            <a:ext cx="806489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b="1" dirty="0" smtClean="0"/>
              <a:t>Dilema: </a:t>
            </a:r>
            <a:r>
              <a:rPr lang="pt-PT" sz="2600" dirty="0" smtClean="0"/>
              <a:t>corresponder às expetativas dos alunos ou equipá-los com “saber refletir” para “saber agir”?</a:t>
            </a: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b="1" dirty="0" smtClean="0"/>
              <a:t>Expetativas dos alunos: </a:t>
            </a:r>
            <a:r>
              <a:rPr lang="pt-PT" sz="2600" dirty="0" smtClean="0"/>
              <a:t>“Professora, ensine-nos como ensinar”. </a:t>
            </a: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b="1" dirty="0" smtClean="0"/>
              <a:t>Minha convicção:  </a:t>
            </a:r>
            <a:r>
              <a:rPr lang="pt-PT" sz="2600" dirty="0" smtClean="0"/>
              <a:t>organização do curso no sentido do desenvolvimento de conhecimentos, atitudes e estratégias de pensamento, ação e reflexão</a:t>
            </a: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b="1" dirty="0" smtClean="0"/>
              <a:t>Minha ambição: </a:t>
            </a:r>
            <a:r>
              <a:rPr lang="pt-PT" sz="2600" dirty="0" smtClean="0"/>
              <a:t>iniciar os alunos na abordagem do profissional reflexivo</a:t>
            </a:r>
          </a:p>
        </p:txBody>
      </p:sp>
    </p:spTree>
    <p:extLst>
      <p:ext uri="{BB962C8B-B14F-4D97-AF65-F5344CB8AC3E}">
        <p14:creationId xmlns:p14="http://schemas.microsoft.com/office/powerpoint/2010/main" val="11907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O conceito de profissional reflexivo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467544" y="1467932"/>
            <a:ext cx="81471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“…a </a:t>
            </a:r>
            <a:r>
              <a:rPr lang="en-US" sz="2200" dirty="0" err="1" smtClean="0"/>
              <a:t>prática</a:t>
            </a:r>
            <a:r>
              <a:rPr lang="en-US" sz="2200" dirty="0" smtClean="0"/>
              <a:t> </a:t>
            </a:r>
            <a:r>
              <a:rPr lang="en-US" sz="2200" dirty="0" err="1" smtClean="0"/>
              <a:t>reflexiva</a:t>
            </a:r>
            <a:r>
              <a:rPr lang="en-US" sz="2200" dirty="0" smtClean="0"/>
              <a:t> é o </a:t>
            </a:r>
            <a:r>
              <a:rPr lang="en-US" sz="2200" dirty="0" err="1" smtClean="0"/>
              <a:t>processo</a:t>
            </a:r>
            <a:r>
              <a:rPr lang="en-US" sz="2200" dirty="0" smtClean="0"/>
              <a:t> de re-</a:t>
            </a:r>
            <a:r>
              <a:rPr lang="en-US" sz="2200" dirty="0" err="1" smtClean="0"/>
              <a:t>visitar</a:t>
            </a:r>
            <a:r>
              <a:rPr lang="en-US" sz="2200" dirty="0" smtClean="0"/>
              <a:t>, de </a:t>
            </a:r>
            <a:r>
              <a:rPr lang="en-US" sz="2200" dirty="0" err="1" smtClean="0"/>
              <a:t>modo</a:t>
            </a:r>
            <a:r>
              <a:rPr lang="en-US" sz="2200" dirty="0" smtClean="0"/>
              <a:t> </a:t>
            </a:r>
            <a:r>
              <a:rPr lang="en-US" sz="2200" dirty="0" err="1" smtClean="0"/>
              <a:t>crítico</a:t>
            </a:r>
            <a:r>
              <a:rPr lang="en-US" sz="2200" dirty="0" smtClean="0"/>
              <a:t>, o </a:t>
            </a:r>
            <a:r>
              <a:rPr lang="en-US" sz="2200" dirty="0" err="1" smtClean="0"/>
              <a:t>que</a:t>
            </a:r>
            <a:r>
              <a:rPr lang="en-US" sz="2200" dirty="0" smtClean="0"/>
              <a:t> </a:t>
            </a:r>
            <a:r>
              <a:rPr lang="en-US" sz="2200" dirty="0" err="1" smtClean="0"/>
              <a:t>ocorreu</a:t>
            </a:r>
            <a:r>
              <a:rPr lang="en-US" sz="2200" dirty="0" smtClean="0"/>
              <a:t> e </a:t>
            </a:r>
            <a:r>
              <a:rPr lang="en-US" sz="2200" dirty="0" err="1" smtClean="0"/>
              <a:t>usar</a:t>
            </a:r>
            <a:r>
              <a:rPr lang="en-US" sz="2200" dirty="0" smtClean="0"/>
              <a:t> </a:t>
            </a:r>
            <a:r>
              <a:rPr lang="en-US" sz="2200" dirty="0" err="1" smtClean="0"/>
              <a:t>os</a:t>
            </a:r>
            <a:r>
              <a:rPr lang="en-US" sz="2200" dirty="0" smtClean="0"/>
              <a:t> </a:t>
            </a:r>
            <a:r>
              <a:rPr lang="en-US" sz="2200" dirty="0" err="1" smtClean="0"/>
              <a:t>resultados</a:t>
            </a:r>
            <a:r>
              <a:rPr lang="en-US" sz="2200" dirty="0" smtClean="0"/>
              <a:t> </a:t>
            </a:r>
            <a:r>
              <a:rPr lang="en-US" sz="2200" dirty="0" err="1" smtClean="0"/>
              <a:t>desse</a:t>
            </a:r>
            <a:r>
              <a:rPr lang="en-US" sz="2200" dirty="0" smtClean="0"/>
              <a:t> </a:t>
            </a:r>
            <a:r>
              <a:rPr lang="en-US" sz="2200" dirty="0" err="1" smtClean="0"/>
              <a:t>processo</a:t>
            </a:r>
            <a:r>
              <a:rPr lang="en-US" sz="2200" dirty="0" smtClean="0"/>
              <a:t>, </a:t>
            </a:r>
            <a:r>
              <a:rPr lang="en-US" sz="2200" dirty="0" err="1" smtClean="0"/>
              <a:t>em</a:t>
            </a:r>
            <a:r>
              <a:rPr lang="en-US" sz="2200" dirty="0" smtClean="0"/>
              <a:t> </a:t>
            </a:r>
            <a:r>
              <a:rPr lang="en-US" sz="2200" dirty="0" err="1" smtClean="0"/>
              <a:t>associação</a:t>
            </a:r>
            <a:r>
              <a:rPr lang="en-US" sz="2200" dirty="0" smtClean="0"/>
              <a:t> com o </a:t>
            </a:r>
            <a:r>
              <a:rPr lang="en-US" sz="2200" dirty="0" err="1" smtClean="0"/>
              <a:t>conhecimento</a:t>
            </a:r>
            <a:r>
              <a:rPr lang="en-US" sz="2200" dirty="0" smtClean="0"/>
              <a:t> </a:t>
            </a:r>
            <a:r>
              <a:rPr lang="en-US" sz="2200" dirty="0" err="1" smtClean="0"/>
              <a:t>profissional</a:t>
            </a:r>
            <a:r>
              <a:rPr lang="en-US" sz="2200" dirty="0" smtClean="0"/>
              <a:t> (</a:t>
            </a:r>
            <a:r>
              <a:rPr lang="en-US" sz="2200" dirty="0" err="1" smtClean="0"/>
              <a:t>aspetos</a:t>
            </a:r>
            <a:r>
              <a:rPr lang="en-US" sz="2200" dirty="0" smtClean="0"/>
              <a:t> </a:t>
            </a:r>
            <a:r>
              <a:rPr lang="en-US" sz="2200" dirty="0" err="1" smtClean="0"/>
              <a:t>técnicos</a:t>
            </a:r>
            <a:r>
              <a:rPr lang="en-US" sz="2200" dirty="0" smtClean="0"/>
              <a:t> e </a:t>
            </a:r>
            <a:r>
              <a:rPr lang="en-US" sz="2200" dirty="0" err="1" smtClean="0"/>
              <a:t>éticos</a:t>
            </a:r>
            <a:r>
              <a:rPr lang="en-US" sz="2200" dirty="0" smtClean="0"/>
              <a:t>)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enfrentar</a:t>
            </a:r>
            <a:r>
              <a:rPr lang="en-US" sz="2200" dirty="0" smtClean="0"/>
              <a:t> </a:t>
            </a:r>
            <a:r>
              <a:rPr lang="en-US" sz="2200" dirty="0" err="1" smtClean="0"/>
              <a:t>situações</a:t>
            </a:r>
            <a:r>
              <a:rPr lang="en-US" sz="2200" dirty="0" smtClean="0"/>
              <a:t> novas” (Proctor, 1993: 59)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endParaRPr lang="en-US" sz="2200" dirty="0" smtClean="0"/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Kennedy, </a:t>
            </a:r>
            <a:r>
              <a:rPr lang="en-US" sz="2200" dirty="0" err="1" smtClean="0"/>
              <a:t>citado</a:t>
            </a:r>
            <a:r>
              <a:rPr lang="en-US" sz="2200" dirty="0" smtClean="0"/>
              <a:t> </a:t>
            </a:r>
            <a:r>
              <a:rPr lang="en-US" sz="2200" dirty="0" err="1" smtClean="0"/>
              <a:t>por</a:t>
            </a:r>
            <a:r>
              <a:rPr lang="en-US" sz="2200" dirty="0" smtClean="0"/>
              <a:t> </a:t>
            </a:r>
            <a:r>
              <a:rPr lang="en-US" sz="2200" dirty="0" err="1" smtClean="0"/>
              <a:t>Sergiovanni</a:t>
            </a:r>
            <a:r>
              <a:rPr lang="en-US" sz="2200" dirty="0" smtClean="0"/>
              <a:t>, 2000, p. 128, </a:t>
            </a:r>
            <a:r>
              <a:rPr lang="en-US" sz="2200" dirty="0" err="1" smtClean="0"/>
              <a:t>afirma</a:t>
            </a:r>
            <a:r>
              <a:rPr lang="en-US" sz="2200" dirty="0" smtClean="0"/>
              <a:t>: “A </a:t>
            </a:r>
            <a:r>
              <a:rPr lang="en-US" sz="2200" dirty="0" err="1" smtClean="0"/>
              <a:t>ação</a:t>
            </a:r>
            <a:r>
              <a:rPr lang="en-US" sz="2200" dirty="0" smtClean="0"/>
              <a:t> </a:t>
            </a:r>
            <a:r>
              <a:rPr lang="en-US" sz="2200" dirty="0" err="1" smtClean="0"/>
              <a:t>deliberada</a:t>
            </a:r>
            <a:r>
              <a:rPr lang="en-US" sz="2200" dirty="0" smtClean="0"/>
              <a:t> e </a:t>
            </a:r>
            <a:r>
              <a:rPr lang="en-US" sz="2200" dirty="0" err="1" smtClean="0"/>
              <a:t>bem</a:t>
            </a:r>
            <a:r>
              <a:rPr lang="en-US" sz="2200" dirty="0" smtClean="0"/>
              <a:t> </a:t>
            </a:r>
            <a:r>
              <a:rPr lang="en-US" sz="2200" dirty="0" err="1" smtClean="0"/>
              <a:t>sucedida</a:t>
            </a:r>
            <a:r>
              <a:rPr lang="en-US" sz="2200" dirty="0" smtClean="0"/>
              <a:t> </a:t>
            </a:r>
            <a:r>
              <a:rPr lang="en-US" sz="2200" dirty="0" err="1" smtClean="0"/>
              <a:t>requer</a:t>
            </a:r>
            <a:r>
              <a:rPr lang="en-US" sz="2200" dirty="0" smtClean="0"/>
              <a:t> um </a:t>
            </a:r>
            <a:r>
              <a:rPr lang="en-US" sz="2200" dirty="0" err="1" smtClean="0"/>
              <a:t>corpo</a:t>
            </a:r>
            <a:r>
              <a:rPr lang="en-US" sz="2200" dirty="0" smtClean="0"/>
              <a:t> de </a:t>
            </a:r>
            <a:r>
              <a:rPr lang="en-US" sz="2200" dirty="0" err="1" smtClean="0"/>
              <a:t>experiências</a:t>
            </a:r>
            <a:r>
              <a:rPr lang="en-US" sz="2200" dirty="0" smtClean="0"/>
              <a:t> </a:t>
            </a:r>
            <a:r>
              <a:rPr lang="en-US" sz="2200" dirty="0" err="1" smtClean="0"/>
              <a:t>às</a:t>
            </a:r>
            <a:r>
              <a:rPr lang="en-US" sz="2200" dirty="0" smtClean="0"/>
              <a:t> </a:t>
            </a:r>
            <a:r>
              <a:rPr lang="en-US" sz="2200" dirty="0" err="1" smtClean="0"/>
              <a:t>quais</a:t>
            </a:r>
            <a:r>
              <a:rPr lang="en-US" sz="2200" dirty="0" smtClean="0"/>
              <a:t> </a:t>
            </a:r>
            <a:r>
              <a:rPr lang="en-US" sz="2200" dirty="0" err="1" smtClean="0"/>
              <a:t>recorrer</a:t>
            </a:r>
            <a:r>
              <a:rPr lang="en-US" sz="2200" dirty="0" smtClean="0"/>
              <a:t>, a </a:t>
            </a:r>
            <a:r>
              <a:rPr lang="en-US" sz="2200" dirty="0" err="1" smtClean="0"/>
              <a:t>capacidade</a:t>
            </a:r>
            <a:r>
              <a:rPr lang="en-US" sz="2200" dirty="0" smtClean="0"/>
              <a:t> de </a:t>
            </a:r>
            <a:r>
              <a:rPr lang="en-US" sz="2200" dirty="0" err="1" smtClean="0"/>
              <a:t>elaborar</a:t>
            </a:r>
            <a:r>
              <a:rPr lang="en-US" sz="2200" dirty="0" smtClean="0"/>
              <a:t> </a:t>
            </a:r>
            <a:r>
              <a:rPr lang="en-US" sz="2200" dirty="0" err="1" smtClean="0"/>
              <a:t>hipóteses</a:t>
            </a:r>
            <a:r>
              <a:rPr lang="en-US" sz="2200" dirty="0" smtClean="0"/>
              <a:t> </a:t>
            </a:r>
            <a:r>
              <a:rPr lang="en-US" sz="2200" dirty="0" err="1" smtClean="0"/>
              <a:t>mentais</a:t>
            </a:r>
            <a:r>
              <a:rPr lang="en-US" sz="2200" dirty="0" smtClean="0"/>
              <a:t>, a </a:t>
            </a:r>
            <a:r>
              <a:rPr lang="en-US" sz="2200" dirty="0" err="1" smtClean="0"/>
              <a:t>capacidade</a:t>
            </a:r>
            <a:r>
              <a:rPr lang="en-US" sz="2200" dirty="0" smtClean="0"/>
              <a:t> de </a:t>
            </a:r>
            <a:r>
              <a:rPr lang="en-US" sz="2200" dirty="0" err="1" smtClean="0"/>
              <a:t>avaliar</a:t>
            </a:r>
            <a:r>
              <a:rPr lang="en-US" sz="2200" dirty="0" smtClean="0"/>
              <a:t> com </a:t>
            </a:r>
            <a:r>
              <a:rPr lang="en-US" sz="2200" dirty="0" err="1" smtClean="0"/>
              <a:t>espírito</a:t>
            </a:r>
            <a:r>
              <a:rPr lang="en-US" sz="2200" dirty="0" smtClean="0"/>
              <a:t> </a:t>
            </a:r>
            <a:r>
              <a:rPr lang="en-US" sz="2200" dirty="0" err="1" smtClean="0"/>
              <a:t>crítico</a:t>
            </a:r>
            <a:r>
              <a:rPr lang="en-US" sz="2200" dirty="0" smtClean="0"/>
              <a:t> </a:t>
            </a:r>
            <a:r>
              <a:rPr lang="en-US" sz="2200" dirty="0" err="1" smtClean="0"/>
              <a:t>os</a:t>
            </a:r>
            <a:r>
              <a:rPr lang="en-US" sz="2200" dirty="0" smtClean="0"/>
              <a:t> </a:t>
            </a:r>
            <a:r>
              <a:rPr lang="en-US" sz="2200" dirty="0" err="1" smtClean="0"/>
              <a:t>seus</a:t>
            </a:r>
            <a:r>
              <a:rPr lang="en-US" sz="2200" dirty="0" smtClean="0"/>
              <a:t> </a:t>
            </a:r>
            <a:r>
              <a:rPr lang="en-US" sz="2200" dirty="0" err="1" smtClean="0"/>
              <a:t>resultados</a:t>
            </a:r>
            <a:r>
              <a:rPr lang="en-US" sz="2200" dirty="0" smtClean="0"/>
              <a:t> e a </a:t>
            </a:r>
            <a:r>
              <a:rPr lang="en-US" sz="2200" dirty="0" err="1" smtClean="0"/>
              <a:t>capacidade</a:t>
            </a:r>
            <a:r>
              <a:rPr lang="en-US" sz="2200" dirty="0" smtClean="0"/>
              <a:t> de </a:t>
            </a:r>
            <a:r>
              <a:rPr lang="en-US" sz="2200" dirty="0" err="1" smtClean="0"/>
              <a:t>rever</a:t>
            </a:r>
            <a:r>
              <a:rPr lang="en-US" sz="2200" dirty="0" smtClean="0"/>
              <a:t> o </a:t>
            </a:r>
            <a:r>
              <a:rPr lang="en-US" sz="2200" dirty="0" err="1" smtClean="0"/>
              <a:t>modo</a:t>
            </a:r>
            <a:r>
              <a:rPr lang="en-US" sz="2200" dirty="0" smtClean="0"/>
              <a:t> de </a:t>
            </a:r>
            <a:r>
              <a:rPr lang="en-US" sz="2200" dirty="0" err="1" smtClean="0"/>
              <a:t>ver</a:t>
            </a:r>
            <a:r>
              <a:rPr lang="en-US" sz="2200" dirty="0" smtClean="0"/>
              <a:t> a </a:t>
            </a:r>
            <a:r>
              <a:rPr lang="en-US" sz="2200" dirty="0" err="1" smtClean="0"/>
              <a:t>situação</a:t>
            </a:r>
            <a:r>
              <a:rPr lang="en-US" sz="2200" dirty="0" smtClean="0"/>
              <a:t>… </a:t>
            </a:r>
            <a:r>
              <a:rPr lang="en-US" sz="2200" dirty="0" err="1" smtClean="0"/>
              <a:t>Além</a:t>
            </a:r>
            <a:r>
              <a:rPr lang="en-US" sz="2200" dirty="0" smtClean="0"/>
              <a:t> disso </a:t>
            </a:r>
            <a:r>
              <a:rPr lang="en-US" sz="2200" dirty="0" err="1" smtClean="0"/>
              <a:t>requer</a:t>
            </a:r>
            <a:r>
              <a:rPr lang="en-US" sz="2200" dirty="0" smtClean="0"/>
              <a:t> um alto </a:t>
            </a:r>
            <a:r>
              <a:rPr lang="en-US" sz="2200" dirty="0" err="1" smtClean="0"/>
              <a:t>sentido</a:t>
            </a:r>
            <a:r>
              <a:rPr lang="en-US" sz="2200" dirty="0" smtClean="0"/>
              <a:t> de </a:t>
            </a:r>
            <a:r>
              <a:rPr lang="en-US" sz="2200" dirty="0" err="1" smtClean="0"/>
              <a:t>intencionalidade</a:t>
            </a:r>
            <a:r>
              <a:rPr lang="en-US" sz="2200" dirty="0" smtClean="0"/>
              <a:t> </a:t>
            </a:r>
            <a:r>
              <a:rPr lang="en-US" sz="2200" dirty="0" err="1" smtClean="0"/>
              <a:t>pois</a:t>
            </a:r>
            <a:r>
              <a:rPr lang="en-US" sz="2200" dirty="0" smtClean="0"/>
              <a:t> a </a:t>
            </a:r>
            <a:r>
              <a:rPr lang="en-US" sz="2200" dirty="0" err="1" smtClean="0"/>
              <a:t>finalidade</a:t>
            </a:r>
            <a:r>
              <a:rPr lang="en-US" sz="2200" dirty="0" smtClean="0"/>
              <a:t> é o </a:t>
            </a:r>
            <a:r>
              <a:rPr lang="en-US" sz="2200" dirty="0" err="1" smtClean="0"/>
              <a:t>critério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julgar</a:t>
            </a:r>
            <a:r>
              <a:rPr lang="en-US" sz="2200" dirty="0" smtClean="0"/>
              <a:t> </a:t>
            </a:r>
            <a:r>
              <a:rPr lang="en-US" sz="2200" dirty="0" err="1" smtClean="0"/>
              <a:t>ideias</a:t>
            </a:r>
            <a:r>
              <a:rPr lang="en-US" sz="2200" dirty="0" smtClean="0"/>
              <a:t> e </a:t>
            </a:r>
            <a:r>
              <a:rPr lang="en-US" sz="2200" dirty="0" err="1" smtClean="0"/>
              <a:t>ações</a:t>
            </a:r>
            <a:r>
              <a:rPr lang="en-US" sz="2200" dirty="0" smtClean="0"/>
              <a:t>”  </a:t>
            </a:r>
          </a:p>
        </p:txBody>
      </p:sp>
    </p:spTree>
    <p:extLst>
      <p:ext uri="{BB962C8B-B14F-4D97-AF65-F5344CB8AC3E}">
        <p14:creationId xmlns:p14="http://schemas.microsoft.com/office/powerpoint/2010/main" val="251700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Conceito nuclear: reflexão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39552" y="1988840"/>
            <a:ext cx="81471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b="1" dirty="0"/>
              <a:t>O duplo sentido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pensar</a:t>
            </a:r>
            <a:r>
              <a:rPr lang="pt-PT" sz="2600" dirty="0"/>
              <a:t>, ponderar (reflexão </a:t>
            </a:r>
            <a:r>
              <a:rPr lang="pt-PT" sz="2600" dirty="0" smtClean="0"/>
              <a:t>intelectual</a:t>
            </a:r>
            <a:r>
              <a:rPr lang="pt-PT" sz="2600" dirty="0"/>
              <a:t>, indagadora, crítica</a:t>
            </a:r>
            <a:r>
              <a:rPr lang="pt-PT" sz="2600" dirty="0" smtClean="0"/>
              <a:t>)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endParaRPr lang="pt-PT" sz="2600" dirty="0"/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desviar </a:t>
            </a:r>
            <a:r>
              <a:rPr lang="pt-PT" sz="2600" dirty="0"/>
              <a:t>luz, som, imagem, podendo espelhar-se (fenómeno físico</a:t>
            </a:r>
            <a:r>
              <a:rPr lang="pt-PT" sz="2600" dirty="0" smtClean="0"/>
              <a:t>)</a:t>
            </a:r>
            <a:endParaRPr lang="pt-PT" sz="2600" dirty="0"/>
          </a:p>
        </p:txBody>
      </p:sp>
    </p:spTree>
    <p:extLst>
      <p:ext uri="{BB962C8B-B14F-4D97-AF65-F5344CB8AC3E}">
        <p14:creationId xmlns:p14="http://schemas.microsoft.com/office/powerpoint/2010/main" val="26951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 err="1">
                <a:solidFill>
                  <a:schemeClr val="tx1"/>
                </a:solidFill>
                <a:effectLst/>
              </a:rPr>
              <a:t>Dewey</a:t>
            </a:r>
            <a:r>
              <a:rPr lang="pt-PT" sz="3200" dirty="0">
                <a:solidFill>
                  <a:schemeClr val="tx1"/>
                </a:solidFill>
                <a:effectLst/>
              </a:rPr>
              <a:t>,  grande referente da reflexão indagadora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29268" y="1268760"/>
            <a:ext cx="81471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400" b="1" dirty="0" smtClean="0"/>
              <a:t>A reflexão 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400" dirty="0" smtClean="0"/>
              <a:t>é um processo de construção de sentidos a partir da experiência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400" dirty="0" smtClean="0"/>
              <a:t>estabelece relações e dá continuidade às aprendizagens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400" dirty="0" smtClean="0"/>
              <a:t>é um modo de pensar sistemático, rigoroso e disciplinado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400" dirty="0" smtClean="0"/>
              <a:t>potencializa-se quando se expressa </a:t>
            </a:r>
            <a:r>
              <a:rPr lang="pt-PT" sz="2400" dirty="0" err="1" smtClean="0"/>
              <a:t>interativamente</a:t>
            </a:r>
            <a:r>
              <a:rPr lang="pt-PT" sz="2400" dirty="0" smtClean="0"/>
              <a:t> (importância da linguagem e da interação)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400" dirty="0" smtClean="0"/>
              <a:t>implica atitudes que valorizam o desenvolvimento intelectual de si e dos outros</a:t>
            </a:r>
          </a:p>
          <a:p>
            <a:pPr algn="r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(segundo </a:t>
            </a:r>
            <a:r>
              <a:rPr lang="pt-PT" dirty="0" err="1" smtClean="0"/>
              <a:t>Dewey</a:t>
            </a:r>
            <a:r>
              <a:rPr lang="pt-PT" dirty="0" smtClean="0"/>
              <a:t>, 1933)</a:t>
            </a:r>
          </a:p>
        </p:txBody>
      </p:sp>
    </p:spTree>
    <p:extLst>
      <p:ext uri="{BB962C8B-B14F-4D97-AF65-F5344CB8AC3E}">
        <p14:creationId xmlns:p14="http://schemas.microsoft.com/office/powerpoint/2010/main" val="182749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6192" y="260648"/>
            <a:ext cx="7910264" cy="648072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Experiência e reflexão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sz="3200" dirty="0"/>
          </a:p>
        </p:txBody>
      </p:sp>
      <p:sp>
        <p:nvSpPr>
          <p:cNvPr id="3" name="Rectângulo 2"/>
          <p:cNvSpPr/>
          <p:nvPr/>
        </p:nvSpPr>
        <p:spPr>
          <a:xfrm>
            <a:off x="899592" y="2564904"/>
            <a:ext cx="7704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r>
              <a:rPr lang="en-US" sz="3000" b="1" dirty="0"/>
              <a:t> “</a:t>
            </a:r>
            <a:r>
              <a:rPr lang="en-US" sz="3000" b="1" dirty="0" err="1"/>
              <a:t>Experiência</a:t>
            </a:r>
            <a:r>
              <a:rPr lang="en-US" sz="3000" b="1" dirty="0"/>
              <a:t> </a:t>
            </a:r>
            <a:r>
              <a:rPr lang="en-US" sz="3000" b="1" dirty="0" err="1"/>
              <a:t>não</a:t>
            </a:r>
            <a:r>
              <a:rPr lang="en-US" sz="3000" b="1" dirty="0"/>
              <a:t> é o </a:t>
            </a:r>
            <a:r>
              <a:rPr lang="en-US" sz="3000" b="1" dirty="0" err="1"/>
              <a:t>que</a:t>
            </a:r>
            <a:r>
              <a:rPr lang="en-US" sz="3000" b="1" dirty="0"/>
              <a:t> </a:t>
            </a:r>
            <a:r>
              <a:rPr lang="en-US" sz="3000" b="1" dirty="0" err="1"/>
              <a:t>acontece</a:t>
            </a:r>
            <a:r>
              <a:rPr lang="en-US" sz="3000" b="1" dirty="0"/>
              <a:t> a </a:t>
            </a:r>
            <a:r>
              <a:rPr lang="en-US" sz="3000" b="1" dirty="0" err="1"/>
              <a:t>você</a:t>
            </a:r>
            <a:r>
              <a:rPr lang="en-US" sz="3000" b="1" dirty="0"/>
              <a:t>; é o </a:t>
            </a:r>
            <a:r>
              <a:rPr lang="en-US" sz="3000" b="1" dirty="0" err="1"/>
              <a:t>que</a:t>
            </a:r>
            <a:r>
              <a:rPr lang="en-US" sz="3000" b="1" dirty="0"/>
              <a:t> </a:t>
            </a:r>
            <a:r>
              <a:rPr lang="en-US" sz="3000" b="1" dirty="0" err="1"/>
              <a:t>você</a:t>
            </a:r>
            <a:r>
              <a:rPr lang="en-US" sz="3000" b="1" dirty="0"/>
              <a:t> </a:t>
            </a:r>
            <a:r>
              <a:rPr lang="en-US" sz="3000" b="1" dirty="0" err="1"/>
              <a:t>faz</a:t>
            </a:r>
            <a:r>
              <a:rPr lang="en-US" sz="3000" b="1" dirty="0"/>
              <a:t> com o </a:t>
            </a:r>
            <a:r>
              <a:rPr lang="en-US" sz="3000" b="1" dirty="0" err="1"/>
              <a:t>que</a:t>
            </a:r>
            <a:r>
              <a:rPr lang="en-US" sz="3000" b="1" dirty="0"/>
              <a:t> </a:t>
            </a:r>
            <a:r>
              <a:rPr lang="en-US" sz="3000" b="1" dirty="0" err="1"/>
              <a:t>lhe</a:t>
            </a:r>
            <a:r>
              <a:rPr lang="en-US" sz="3000" b="1" dirty="0"/>
              <a:t> </a:t>
            </a:r>
            <a:r>
              <a:rPr lang="en-US" sz="3000" b="1" dirty="0" err="1"/>
              <a:t>acontece</a:t>
            </a:r>
            <a:r>
              <a:rPr lang="en-US" sz="3000" b="1" dirty="0"/>
              <a:t>” (Aldous Huxley) </a:t>
            </a:r>
            <a:endParaRPr lang="pt-PT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143000"/>
          </a:xfrm>
        </p:spPr>
        <p:txBody>
          <a:bodyPr/>
          <a:lstStyle/>
          <a:p>
            <a:r>
              <a:rPr lang="pt-PT" sz="3200" dirty="0">
                <a:solidFill>
                  <a:schemeClr val="tx1"/>
                </a:solidFill>
                <a:effectLst/>
              </a:rPr>
              <a:t>Capacidades implicadas na reflexão indagadora</a:t>
            </a:r>
            <a:endParaRPr lang="pt-PT" sz="3000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529268" y="1808524"/>
            <a:ext cx="81471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Perceção e observação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E</a:t>
            </a:r>
            <a:r>
              <a:rPr lang="pt-PT" sz="2600" dirty="0" smtClean="0"/>
              <a:t>xplicitação dos nossos pressupostos, crenças, teorias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Questionamento e construção  de hipóteses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A</a:t>
            </a:r>
            <a:r>
              <a:rPr lang="pt-PT" sz="2600" dirty="0" smtClean="0"/>
              <a:t>ção e experimentação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A</a:t>
            </a:r>
            <a:r>
              <a:rPr lang="pt-PT" sz="2600" dirty="0" smtClean="0"/>
              <a:t>nálise e interpretação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 smtClean="0"/>
              <a:t>Avaliação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PT" sz="2600" dirty="0"/>
              <a:t>C</a:t>
            </a:r>
            <a:r>
              <a:rPr lang="pt-PT" sz="2600" dirty="0" smtClean="0"/>
              <a:t>omunicação</a:t>
            </a:r>
          </a:p>
        </p:txBody>
      </p:sp>
    </p:spTree>
    <p:extLst>
      <p:ext uri="{BB962C8B-B14F-4D97-AF65-F5344CB8AC3E}">
        <p14:creationId xmlns:p14="http://schemas.microsoft.com/office/powerpoint/2010/main" val="7095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rbilhão">
  <a:themeElements>
    <a:clrScheme name="Turbilh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urbilhão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ilhão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191</TotalTime>
  <Words>1149</Words>
  <Application>Microsoft Office PowerPoint</Application>
  <PresentationFormat>Apresentação no Ecrã (4:3)</PresentationFormat>
  <Paragraphs>139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26" baseType="lpstr">
      <vt:lpstr>Turbilhão</vt:lpstr>
      <vt:lpstr>I Simpósio Internacional sobre Formação Profissional Docente</vt:lpstr>
      <vt:lpstr>Duas possíveis abordagens em formação de professores </vt:lpstr>
      <vt:lpstr>As minhas preferências</vt:lpstr>
      <vt:lpstr>A minha escolha como professora de Didática </vt:lpstr>
      <vt:lpstr>O conceito de profissional reflexivo</vt:lpstr>
      <vt:lpstr>Conceito nuclear: reflexão</vt:lpstr>
      <vt:lpstr>Dewey,  grande referente da reflexão indagadora</vt:lpstr>
      <vt:lpstr>Experiência e reflexão </vt:lpstr>
      <vt:lpstr>Capacidades implicadas na reflexão indagadora</vt:lpstr>
      <vt:lpstr>Atitudes implicadas</vt:lpstr>
      <vt:lpstr>Incidências da reflexão</vt:lpstr>
      <vt:lpstr>Da reflexão à acão</vt:lpstr>
      <vt:lpstr>Níveis de reflexão indagadora </vt:lpstr>
      <vt:lpstr>Princípios de formação reflexiva</vt:lpstr>
      <vt:lpstr>Modalidades de reflexão</vt:lpstr>
      <vt:lpstr>Modalidades de expressão</vt:lpstr>
      <vt:lpstr>As  mais valias da escrita</vt:lpstr>
      <vt:lpstr>Estratégias de formação reflexiva</vt:lpstr>
      <vt:lpstr>Dificuldades na formação reflexiva</vt:lpstr>
      <vt:lpstr>Dificuldades acrescidas da escrita</vt:lpstr>
      <vt:lpstr>A progressiva mudança de atitude</vt:lpstr>
      <vt:lpstr>Do professor reflexivo à escola reflexiva</vt:lpstr>
      <vt:lpstr>A colaboração num ambiente de escola reflexiva</vt:lpstr>
      <vt:lpstr>Apresentação do PowerPoint</vt:lpstr>
      <vt:lpstr>Apresentação do PowerPoint</vt:lpstr>
    </vt:vector>
  </TitlesOfParts>
  <Company>Universidade de Aveiro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 Isabel</dc:title>
  <dc:creator>Administrator</dc:creator>
  <cp:lastModifiedBy>user</cp:lastModifiedBy>
  <cp:revision>30</cp:revision>
  <dcterms:created xsi:type="dcterms:W3CDTF">2013-02-06T11:12:03Z</dcterms:created>
  <dcterms:modified xsi:type="dcterms:W3CDTF">2013-02-15T15:01:39Z</dcterms:modified>
</cp:coreProperties>
</file>