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61" r:id="rId1"/>
  </p:sldMasterIdLst>
  <p:notesMasterIdLst>
    <p:notesMasterId r:id="rId26"/>
  </p:notesMasterIdLst>
  <p:sldIdLst>
    <p:sldId id="305" r:id="rId2"/>
    <p:sldId id="309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23C0"/>
    <a:srgbClr val="3917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40"/>
  </p:normalViewPr>
  <p:slideViewPr>
    <p:cSldViewPr snapToGrid="0" snapToObjects="1">
      <p:cViewPr varScale="1">
        <p:scale>
          <a:sx n="104" d="100"/>
          <a:sy n="104" d="100"/>
        </p:scale>
        <p:origin x="8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2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2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2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2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2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2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2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2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2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2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2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2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2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2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2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2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2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2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2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2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2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2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1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0:54:2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36A0F-B2B5-404B-B0E6-24C8FCE5D2BC}" type="datetimeFigureOut">
              <a:rPr lang="pt-GB" smtClean="0"/>
              <a:t>08/07/2021</a:t>
            </a:fld>
            <a:endParaRPr lang="pt-GB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GB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949AE-D7F0-764D-97CD-63F733613C70}" type="slidenum">
              <a:rPr lang="pt-GB" smtClean="0"/>
              <a:t>‹nº›</a:t>
            </a:fld>
            <a:endParaRPr lang="pt-GB"/>
          </a:p>
        </p:txBody>
      </p:sp>
    </p:spTree>
    <p:extLst>
      <p:ext uri="{BB962C8B-B14F-4D97-AF65-F5344CB8AC3E}">
        <p14:creationId xmlns:p14="http://schemas.microsoft.com/office/powerpoint/2010/main" val="52971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D60C02-B46B-3B41-A4CD-BC15586E97EB}" type="datetimeFigureOut">
              <a:rPr lang="pt-GB" smtClean="0"/>
              <a:t>08/07/2021</a:t>
            </a:fld>
            <a:endParaRPr lang="pt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t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A6199CE-9FDF-8F4B-99BD-4932CE8E3416}" type="slidenum">
              <a:rPr lang="pt-GB" smtClean="0"/>
              <a:t>‹nº›</a:t>
            </a:fld>
            <a:endParaRPr lang="pt-GB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046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0C02-B46B-3B41-A4CD-BC15586E97EB}" type="datetimeFigureOut">
              <a:rPr lang="pt-GB" smtClean="0"/>
              <a:t>08/07/2021</a:t>
            </a:fld>
            <a:endParaRPr lang="pt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99CE-9FDF-8F4B-99BD-4932CE8E3416}" type="slidenum">
              <a:rPr lang="pt-GB" smtClean="0"/>
              <a:t>‹nº›</a:t>
            </a:fld>
            <a:endParaRPr lang="pt-GB"/>
          </a:p>
        </p:txBody>
      </p:sp>
    </p:spTree>
    <p:extLst>
      <p:ext uri="{BB962C8B-B14F-4D97-AF65-F5344CB8AC3E}">
        <p14:creationId xmlns:p14="http://schemas.microsoft.com/office/powerpoint/2010/main" val="101259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0C02-B46B-3B41-A4CD-BC15586E97EB}" type="datetimeFigureOut">
              <a:rPr lang="pt-GB" smtClean="0"/>
              <a:t>08/07/2021</a:t>
            </a:fld>
            <a:endParaRPr lang="pt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99CE-9FDF-8F4B-99BD-4932CE8E3416}" type="slidenum">
              <a:rPr lang="pt-GB" smtClean="0"/>
              <a:t>‹nº›</a:t>
            </a:fld>
            <a:endParaRPr lang="pt-GB"/>
          </a:p>
        </p:txBody>
      </p:sp>
    </p:spTree>
    <p:extLst>
      <p:ext uri="{BB962C8B-B14F-4D97-AF65-F5344CB8AC3E}">
        <p14:creationId xmlns:p14="http://schemas.microsoft.com/office/powerpoint/2010/main" val="4087536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0C02-B46B-3B41-A4CD-BC15586E97EB}" type="datetimeFigureOut">
              <a:rPr lang="pt-GB" smtClean="0"/>
              <a:t>08/07/2021</a:t>
            </a:fld>
            <a:endParaRPr lang="pt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99CE-9FDF-8F4B-99BD-4932CE8E3416}" type="slidenum">
              <a:rPr lang="pt-GB" smtClean="0"/>
              <a:t>‹nº›</a:t>
            </a:fld>
            <a:endParaRPr lang="pt-GB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9106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0C02-B46B-3B41-A4CD-BC15586E97EB}" type="datetimeFigureOut">
              <a:rPr lang="pt-GB" smtClean="0"/>
              <a:t>08/07/2021</a:t>
            </a:fld>
            <a:endParaRPr lang="pt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99CE-9FDF-8F4B-99BD-4932CE8E3416}" type="slidenum">
              <a:rPr lang="pt-GB" smtClean="0"/>
              <a:t>‹nº›</a:t>
            </a:fld>
            <a:endParaRPr lang="pt-GB"/>
          </a:p>
        </p:txBody>
      </p:sp>
    </p:spTree>
    <p:extLst>
      <p:ext uri="{BB962C8B-B14F-4D97-AF65-F5344CB8AC3E}">
        <p14:creationId xmlns:p14="http://schemas.microsoft.com/office/powerpoint/2010/main" val="1683967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0C02-B46B-3B41-A4CD-BC15586E97EB}" type="datetimeFigureOut">
              <a:rPr lang="pt-GB" smtClean="0"/>
              <a:t>08/07/2021</a:t>
            </a:fld>
            <a:endParaRPr lang="pt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99CE-9FDF-8F4B-99BD-4932CE8E3416}" type="slidenum">
              <a:rPr lang="pt-GB" smtClean="0"/>
              <a:t>‹nº›</a:t>
            </a:fld>
            <a:endParaRPr lang="pt-GB"/>
          </a:p>
        </p:txBody>
      </p:sp>
    </p:spTree>
    <p:extLst>
      <p:ext uri="{BB962C8B-B14F-4D97-AF65-F5344CB8AC3E}">
        <p14:creationId xmlns:p14="http://schemas.microsoft.com/office/powerpoint/2010/main" val="3700940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0C02-B46B-3B41-A4CD-BC15586E97EB}" type="datetimeFigureOut">
              <a:rPr lang="pt-GB" smtClean="0"/>
              <a:t>08/07/2021</a:t>
            </a:fld>
            <a:endParaRPr lang="pt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99CE-9FDF-8F4B-99BD-4932CE8E3416}" type="slidenum">
              <a:rPr lang="pt-GB" smtClean="0"/>
              <a:t>‹nº›</a:t>
            </a:fld>
            <a:endParaRPr lang="pt-GB"/>
          </a:p>
        </p:txBody>
      </p:sp>
    </p:spTree>
    <p:extLst>
      <p:ext uri="{BB962C8B-B14F-4D97-AF65-F5344CB8AC3E}">
        <p14:creationId xmlns:p14="http://schemas.microsoft.com/office/powerpoint/2010/main" val="864606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0C02-B46B-3B41-A4CD-BC15586E97EB}" type="datetimeFigureOut">
              <a:rPr lang="pt-GB" smtClean="0"/>
              <a:t>08/07/2021</a:t>
            </a:fld>
            <a:endParaRPr lang="pt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99CE-9FDF-8F4B-99BD-4932CE8E3416}" type="slidenum">
              <a:rPr lang="pt-GB" smtClean="0"/>
              <a:t>‹nº›</a:t>
            </a:fld>
            <a:endParaRPr lang="pt-GB"/>
          </a:p>
        </p:txBody>
      </p:sp>
    </p:spTree>
    <p:extLst>
      <p:ext uri="{BB962C8B-B14F-4D97-AF65-F5344CB8AC3E}">
        <p14:creationId xmlns:p14="http://schemas.microsoft.com/office/powerpoint/2010/main" val="50592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0C02-B46B-3B41-A4CD-BC15586E97EB}" type="datetimeFigureOut">
              <a:rPr lang="pt-GB" smtClean="0"/>
              <a:t>08/07/2021</a:t>
            </a:fld>
            <a:endParaRPr lang="pt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99CE-9FDF-8F4B-99BD-4932CE8E3416}" type="slidenum">
              <a:rPr lang="pt-GB" smtClean="0"/>
              <a:t>‹nº›</a:t>
            </a:fld>
            <a:endParaRPr lang="pt-GB"/>
          </a:p>
        </p:txBody>
      </p:sp>
    </p:spTree>
    <p:extLst>
      <p:ext uri="{BB962C8B-B14F-4D97-AF65-F5344CB8AC3E}">
        <p14:creationId xmlns:p14="http://schemas.microsoft.com/office/powerpoint/2010/main" val="1927770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0C02-B46B-3B41-A4CD-BC15586E97EB}" type="datetimeFigureOut">
              <a:rPr lang="pt-GB" smtClean="0"/>
              <a:t>08/07/2021</a:t>
            </a:fld>
            <a:endParaRPr lang="pt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99CE-9FDF-8F4B-99BD-4932CE8E3416}" type="slidenum">
              <a:rPr lang="pt-GB" smtClean="0"/>
              <a:t>‹nº›</a:t>
            </a:fld>
            <a:endParaRPr lang="pt-GB"/>
          </a:p>
        </p:txBody>
      </p:sp>
    </p:spTree>
    <p:extLst>
      <p:ext uri="{BB962C8B-B14F-4D97-AF65-F5344CB8AC3E}">
        <p14:creationId xmlns:p14="http://schemas.microsoft.com/office/powerpoint/2010/main" val="165152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0C02-B46B-3B41-A4CD-BC15586E97EB}" type="datetimeFigureOut">
              <a:rPr lang="pt-GB" smtClean="0"/>
              <a:t>08/07/2021</a:t>
            </a:fld>
            <a:endParaRPr lang="pt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99CE-9FDF-8F4B-99BD-4932CE8E3416}" type="slidenum">
              <a:rPr lang="pt-GB" smtClean="0"/>
              <a:t>‹nº›</a:t>
            </a:fld>
            <a:endParaRPr lang="pt-GB"/>
          </a:p>
        </p:txBody>
      </p:sp>
    </p:spTree>
    <p:extLst>
      <p:ext uri="{BB962C8B-B14F-4D97-AF65-F5344CB8AC3E}">
        <p14:creationId xmlns:p14="http://schemas.microsoft.com/office/powerpoint/2010/main" val="407515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0C02-B46B-3B41-A4CD-BC15586E97EB}" type="datetimeFigureOut">
              <a:rPr lang="pt-GB" smtClean="0"/>
              <a:t>08/07/2021</a:t>
            </a:fld>
            <a:endParaRPr lang="pt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99CE-9FDF-8F4B-99BD-4932CE8E3416}" type="slidenum">
              <a:rPr lang="pt-GB" smtClean="0"/>
              <a:t>‹nº›</a:t>
            </a:fld>
            <a:endParaRPr lang="pt-GB"/>
          </a:p>
        </p:txBody>
      </p:sp>
    </p:spTree>
    <p:extLst>
      <p:ext uri="{BB962C8B-B14F-4D97-AF65-F5344CB8AC3E}">
        <p14:creationId xmlns:p14="http://schemas.microsoft.com/office/powerpoint/2010/main" val="32605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0C02-B46B-3B41-A4CD-BC15586E97EB}" type="datetimeFigureOut">
              <a:rPr lang="pt-GB" smtClean="0"/>
              <a:t>08/07/2021</a:t>
            </a:fld>
            <a:endParaRPr lang="pt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99CE-9FDF-8F4B-99BD-4932CE8E3416}" type="slidenum">
              <a:rPr lang="pt-GB" smtClean="0"/>
              <a:t>‹nº›</a:t>
            </a:fld>
            <a:endParaRPr lang="pt-GB"/>
          </a:p>
        </p:txBody>
      </p:sp>
    </p:spTree>
    <p:extLst>
      <p:ext uri="{BB962C8B-B14F-4D97-AF65-F5344CB8AC3E}">
        <p14:creationId xmlns:p14="http://schemas.microsoft.com/office/powerpoint/2010/main" val="172336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0C02-B46B-3B41-A4CD-BC15586E97EB}" type="datetimeFigureOut">
              <a:rPr lang="pt-GB" smtClean="0"/>
              <a:t>08/07/2021</a:t>
            </a:fld>
            <a:endParaRPr lang="pt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99CE-9FDF-8F4B-99BD-4932CE8E3416}" type="slidenum">
              <a:rPr lang="pt-GB" smtClean="0"/>
              <a:t>‹nº›</a:t>
            </a:fld>
            <a:endParaRPr lang="pt-GB"/>
          </a:p>
        </p:txBody>
      </p:sp>
    </p:spTree>
    <p:extLst>
      <p:ext uri="{BB962C8B-B14F-4D97-AF65-F5344CB8AC3E}">
        <p14:creationId xmlns:p14="http://schemas.microsoft.com/office/powerpoint/2010/main" val="6833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0C02-B46B-3B41-A4CD-BC15586E97EB}" type="datetimeFigureOut">
              <a:rPr lang="pt-GB" smtClean="0"/>
              <a:t>08/07/2021</a:t>
            </a:fld>
            <a:endParaRPr lang="pt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99CE-9FDF-8F4B-99BD-4932CE8E3416}" type="slidenum">
              <a:rPr lang="pt-GB" smtClean="0"/>
              <a:t>‹nº›</a:t>
            </a:fld>
            <a:endParaRPr lang="pt-GB"/>
          </a:p>
        </p:txBody>
      </p:sp>
    </p:spTree>
    <p:extLst>
      <p:ext uri="{BB962C8B-B14F-4D97-AF65-F5344CB8AC3E}">
        <p14:creationId xmlns:p14="http://schemas.microsoft.com/office/powerpoint/2010/main" val="124577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0C02-B46B-3B41-A4CD-BC15586E97EB}" type="datetimeFigureOut">
              <a:rPr lang="pt-GB" smtClean="0"/>
              <a:t>08/07/2021</a:t>
            </a:fld>
            <a:endParaRPr lang="pt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99CE-9FDF-8F4B-99BD-4932CE8E3416}" type="slidenum">
              <a:rPr lang="pt-GB" smtClean="0"/>
              <a:t>‹nº›</a:t>
            </a:fld>
            <a:endParaRPr lang="pt-GB"/>
          </a:p>
        </p:txBody>
      </p:sp>
    </p:spTree>
    <p:extLst>
      <p:ext uri="{BB962C8B-B14F-4D97-AF65-F5344CB8AC3E}">
        <p14:creationId xmlns:p14="http://schemas.microsoft.com/office/powerpoint/2010/main" val="237426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0C02-B46B-3B41-A4CD-BC15586E97EB}" type="datetimeFigureOut">
              <a:rPr lang="pt-GB" smtClean="0"/>
              <a:t>08/07/2021</a:t>
            </a:fld>
            <a:endParaRPr lang="pt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99CE-9FDF-8F4B-99BD-4932CE8E3416}" type="slidenum">
              <a:rPr lang="pt-GB" smtClean="0"/>
              <a:t>‹nº›</a:t>
            </a:fld>
            <a:endParaRPr lang="pt-GB"/>
          </a:p>
        </p:txBody>
      </p:sp>
    </p:spTree>
    <p:extLst>
      <p:ext uri="{BB962C8B-B14F-4D97-AF65-F5344CB8AC3E}">
        <p14:creationId xmlns:p14="http://schemas.microsoft.com/office/powerpoint/2010/main" val="400925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0C02-B46B-3B41-A4CD-BC15586E97EB}" type="datetimeFigureOut">
              <a:rPr lang="pt-GB" smtClean="0"/>
              <a:t>08/07/2021</a:t>
            </a:fld>
            <a:endParaRPr lang="pt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99CE-9FDF-8F4B-99BD-4932CE8E3416}" type="slidenum">
              <a:rPr lang="pt-GB" smtClean="0"/>
              <a:t>‹nº›</a:t>
            </a:fld>
            <a:endParaRPr lang="pt-GB"/>
          </a:p>
        </p:txBody>
      </p:sp>
    </p:spTree>
    <p:extLst>
      <p:ext uri="{BB962C8B-B14F-4D97-AF65-F5344CB8AC3E}">
        <p14:creationId xmlns:p14="http://schemas.microsoft.com/office/powerpoint/2010/main" val="192774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D60C02-B46B-3B41-A4CD-BC15586E97EB}" type="datetimeFigureOut">
              <a:rPr lang="pt-GB" smtClean="0"/>
              <a:t>08/07/2021</a:t>
            </a:fld>
            <a:endParaRPr lang="pt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A6199CE-9FDF-8F4B-99BD-4932CE8E3416}" type="slidenum">
              <a:rPr lang="pt-GB" smtClean="0"/>
              <a:t>‹nº›</a:t>
            </a:fld>
            <a:endParaRPr lang="pt-GB"/>
          </a:p>
        </p:txBody>
      </p:sp>
    </p:spTree>
    <p:extLst>
      <p:ext uri="{BB962C8B-B14F-4D97-AF65-F5344CB8AC3E}">
        <p14:creationId xmlns:p14="http://schemas.microsoft.com/office/powerpoint/2010/main" val="63921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  <p:sldLayoutId id="2147484478" r:id="rId17"/>
    <p:sldLayoutId id="21474844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4.xml"/><Relationship Id="rId5" Type="http://schemas.openxmlformats.org/officeDocument/2006/relationships/customXml" Target="../ink/ink3.xml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40.xml"/><Relationship Id="rId5" Type="http://schemas.openxmlformats.org/officeDocument/2006/relationships/customXml" Target="../ink/ink39.xml"/><Relationship Id="rId4" Type="http://schemas.openxmlformats.org/officeDocument/2006/relationships/customXml" Target="../ink/ink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44.xml"/><Relationship Id="rId5" Type="http://schemas.openxmlformats.org/officeDocument/2006/relationships/customXml" Target="../ink/ink43.xml"/><Relationship Id="rId4" Type="http://schemas.openxmlformats.org/officeDocument/2006/relationships/customXml" Target="../ink/ink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48.xml"/><Relationship Id="rId5" Type="http://schemas.openxmlformats.org/officeDocument/2006/relationships/customXml" Target="../ink/ink47.xml"/><Relationship Id="rId4" Type="http://schemas.openxmlformats.org/officeDocument/2006/relationships/customXml" Target="../ink/ink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52.xml"/><Relationship Id="rId5" Type="http://schemas.openxmlformats.org/officeDocument/2006/relationships/customXml" Target="../ink/ink51.xml"/><Relationship Id="rId4" Type="http://schemas.openxmlformats.org/officeDocument/2006/relationships/customXml" Target="../ink/ink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53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56.xml"/><Relationship Id="rId5" Type="http://schemas.openxmlformats.org/officeDocument/2006/relationships/customXml" Target="../ink/ink55.xml"/><Relationship Id="rId4" Type="http://schemas.openxmlformats.org/officeDocument/2006/relationships/customXml" Target="../ink/ink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57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60.xml"/><Relationship Id="rId5" Type="http://schemas.openxmlformats.org/officeDocument/2006/relationships/customXml" Target="../ink/ink59.xml"/><Relationship Id="rId4" Type="http://schemas.openxmlformats.org/officeDocument/2006/relationships/customXml" Target="../ink/ink5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61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64.xml"/><Relationship Id="rId5" Type="http://schemas.openxmlformats.org/officeDocument/2006/relationships/customXml" Target="../ink/ink63.xml"/><Relationship Id="rId4" Type="http://schemas.openxmlformats.org/officeDocument/2006/relationships/customXml" Target="../ink/ink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65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68.xml"/><Relationship Id="rId5" Type="http://schemas.openxmlformats.org/officeDocument/2006/relationships/customXml" Target="../ink/ink67.xml"/><Relationship Id="rId4" Type="http://schemas.openxmlformats.org/officeDocument/2006/relationships/customXml" Target="../ink/ink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69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72.xml"/><Relationship Id="rId5" Type="http://schemas.openxmlformats.org/officeDocument/2006/relationships/customXml" Target="../ink/ink71.xml"/><Relationship Id="rId4" Type="http://schemas.openxmlformats.org/officeDocument/2006/relationships/customXml" Target="../ink/ink7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73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76.xml"/><Relationship Id="rId5" Type="http://schemas.openxmlformats.org/officeDocument/2006/relationships/customXml" Target="../ink/ink75.xml"/><Relationship Id="rId4" Type="http://schemas.openxmlformats.org/officeDocument/2006/relationships/customXml" Target="../ink/ink7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8.xml"/><Relationship Id="rId5" Type="http://schemas.openxmlformats.org/officeDocument/2006/relationships/customXml" Target="../ink/ink7.xml"/><Relationship Id="rId4" Type="http://schemas.openxmlformats.org/officeDocument/2006/relationships/customXml" Target="../ink/ink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77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80.xml"/><Relationship Id="rId5" Type="http://schemas.openxmlformats.org/officeDocument/2006/relationships/customXml" Target="../ink/ink79.xml"/><Relationship Id="rId4" Type="http://schemas.openxmlformats.org/officeDocument/2006/relationships/customXml" Target="../ink/ink7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81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84.xml"/><Relationship Id="rId5" Type="http://schemas.openxmlformats.org/officeDocument/2006/relationships/customXml" Target="../ink/ink83.xml"/><Relationship Id="rId4" Type="http://schemas.openxmlformats.org/officeDocument/2006/relationships/customXml" Target="../ink/ink8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85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88.xml"/><Relationship Id="rId5" Type="http://schemas.openxmlformats.org/officeDocument/2006/relationships/customXml" Target="../ink/ink87.xml"/><Relationship Id="rId4" Type="http://schemas.openxmlformats.org/officeDocument/2006/relationships/customXml" Target="../ink/ink8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89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92.xml"/><Relationship Id="rId5" Type="http://schemas.openxmlformats.org/officeDocument/2006/relationships/customXml" Target="../ink/ink91.xml"/><Relationship Id="rId4" Type="http://schemas.openxmlformats.org/officeDocument/2006/relationships/customXml" Target="../ink/ink9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12.xml"/><Relationship Id="rId5" Type="http://schemas.openxmlformats.org/officeDocument/2006/relationships/customXml" Target="../ink/ink11.xml"/><Relationship Id="rId4" Type="http://schemas.openxmlformats.org/officeDocument/2006/relationships/customXml" Target="../ink/ink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16.xml"/><Relationship Id="rId5" Type="http://schemas.openxmlformats.org/officeDocument/2006/relationships/customXml" Target="../ink/ink15.xml"/><Relationship Id="rId4" Type="http://schemas.openxmlformats.org/officeDocument/2006/relationships/customXml" Target="../ink/ink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20.xml"/><Relationship Id="rId5" Type="http://schemas.openxmlformats.org/officeDocument/2006/relationships/customXml" Target="../ink/ink19.xml"/><Relationship Id="rId4" Type="http://schemas.openxmlformats.org/officeDocument/2006/relationships/customXml" Target="../ink/ink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24.xml"/><Relationship Id="rId5" Type="http://schemas.openxmlformats.org/officeDocument/2006/relationships/customXml" Target="../ink/ink23.xml"/><Relationship Id="rId4" Type="http://schemas.openxmlformats.org/officeDocument/2006/relationships/customXml" Target="../ink/ink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28.xml"/><Relationship Id="rId5" Type="http://schemas.openxmlformats.org/officeDocument/2006/relationships/customXml" Target="../ink/ink27.xml"/><Relationship Id="rId4" Type="http://schemas.openxmlformats.org/officeDocument/2006/relationships/customXml" Target="../ink/ink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32.xml"/><Relationship Id="rId5" Type="http://schemas.openxmlformats.org/officeDocument/2006/relationships/customXml" Target="../ink/ink31.xml"/><Relationship Id="rId4" Type="http://schemas.openxmlformats.org/officeDocument/2006/relationships/customXml" Target="../ink/ink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36.xml"/><Relationship Id="rId5" Type="http://schemas.openxmlformats.org/officeDocument/2006/relationships/customXml" Target="../ink/ink35.xml"/><Relationship Id="rId4" Type="http://schemas.openxmlformats.org/officeDocument/2006/relationships/customXml" Target="../ink/ink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A33DA6D5-F58D-0C44-8497-1A5F39460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879" y="1094149"/>
            <a:ext cx="3899640" cy="1866347"/>
          </a:xfrm>
          <a:solidFill>
            <a:srgbClr val="3917C0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pt-PT" altLang="pt-GB" sz="36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Isabel Alarcão</a:t>
            </a:r>
            <a:br>
              <a:rPr lang="pt-PT" altLang="pt-GB" sz="36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altLang="pt-GB" sz="36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altLang="pt-GB" sz="2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Professora catedrática, aposentada, da Universidade de Aveiro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F177D5F0-2D2D-7E44-A49F-A2C5A303EC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18447" y="803186"/>
            <a:ext cx="6281873" cy="4523998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pt-PT" altLang="pt-GB" sz="3600" dirty="0">
                <a:solidFill>
                  <a:srgbClr val="3917C0"/>
                </a:solidFill>
              </a:rPr>
              <a:t> 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pt-PT" altLang="pt-GB" sz="3500" b="1" cap="non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PT" sz="3500" b="1" cap="none" dirty="0">
                <a:latin typeface="Arial" panose="020B0604020202020204" pitchFamily="34" charset="0"/>
                <a:cs typeface="Arial" panose="020B0604020202020204" pitchFamily="34" charset="0"/>
              </a:rPr>
              <a:t>rática pedagógica supervisionada: cenários, atores, papéis e relações</a:t>
            </a:r>
            <a:endParaRPr lang="pt-PT" altLang="pt-GB" sz="35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endParaRPr lang="pt-PT" altLang="pt-GB" sz="3500" cap="none" dirty="0"/>
          </a:p>
          <a:p>
            <a:pPr algn="ctr">
              <a:lnSpc>
                <a:spcPct val="100000"/>
              </a:lnSpc>
              <a:buFontTx/>
              <a:buNone/>
            </a:pPr>
            <a:endParaRPr lang="pt-PT" cap="none" dirty="0"/>
          </a:p>
          <a:p>
            <a:pPr algn="ctr">
              <a:lnSpc>
                <a:spcPct val="100000"/>
              </a:lnSpc>
              <a:buFontTx/>
              <a:buNone/>
            </a:pPr>
            <a:endParaRPr lang="pt-PT" cap="none" dirty="0"/>
          </a:p>
          <a:p>
            <a:pPr algn="ctr">
              <a:lnSpc>
                <a:spcPct val="100000"/>
              </a:lnSpc>
              <a:buFontTx/>
              <a:buNone/>
            </a:pPr>
            <a:r>
              <a:rPr lang="pt-PT" b="1" cap="none" dirty="0"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pt-PT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Colóquio</a:t>
            </a:r>
            <a:r>
              <a:rPr lang="pt-PT" b="1" cap="none" dirty="0">
                <a:latin typeface="Arial" panose="020B0604020202020204" pitchFamily="34" charset="0"/>
                <a:cs typeface="Arial" panose="020B0604020202020204" pitchFamily="34" charset="0"/>
              </a:rPr>
              <a:t> Internacional em </a:t>
            </a:r>
            <a:r>
              <a:rPr lang="pt-PT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Didática</a:t>
            </a:r>
            <a:r>
              <a:rPr lang="pt-PT" b="1" cap="none" dirty="0">
                <a:latin typeface="Arial" panose="020B0604020202020204" pitchFamily="34" charset="0"/>
                <a:cs typeface="Arial" panose="020B0604020202020204" pitchFamily="34" charset="0"/>
              </a:rPr>
              <a:t> e Ensino. </a:t>
            </a:r>
            <a:r>
              <a:rPr lang="pt-PT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Reflexões</a:t>
            </a:r>
            <a:r>
              <a:rPr lang="pt-PT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pedagógicas</a:t>
            </a:r>
            <a:r>
              <a:rPr lang="pt-PT" b="1" cap="none" dirty="0">
                <a:latin typeface="Arial" panose="020B0604020202020204" pitchFamily="34" charset="0"/>
                <a:cs typeface="Arial" panose="020B0604020202020204" pitchFamily="34" charset="0"/>
              </a:rPr>
              <a:t>: da teoria à </a:t>
            </a:r>
            <a:r>
              <a:rPr lang="pt-PT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prática</a:t>
            </a:r>
            <a:r>
              <a:rPr lang="pt-PT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0000"/>
              </a:lnSpc>
              <a:buFontTx/>
              <a:buNone/>
            </a:pPr>
            <a:br>
              <a:rPr lang="pt-PT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b="1" cap="none" dirty="0">
                <a:latin typeface="Arial" panose="020B0604020202020204" pitchFamily="34" charset="0"/>
                <a:cs typeface="Arial" panose="020B0604020202020204" pitchFamily="34" charset="0"/>
              </a:rPr>
              <a:t>Faculdade de Letras da Universidade de Coimbra </a:t>
            </a:r>
          </a:p>
          <a:p>
            <a:pPr algn="ctr">
              <a:lnSpc>
                <a:spcPct val="100000"/>
              </a:lnSpc>
              <a:buFontTx/>
              <a:buNone/>
            </a:pPr>
            <a:r>
              <a:rPr lang="pt-PT" b="1" cap="none" dirty="0">
                <a:latin typeface="Arial" panose="020B0604020202020204" pitchFamily="34" charset="0"/>
                <a:cs typeface="Arial" panose="020B0604020202020204" pitchFamily="34" charset="0"/>
              </a:rPr>
              <a:t>9 e 10 de julho de 2020</a:t>
            </a:r>
          </a:p>
          <a:p>
            <a:pPr marL="0" indent="0">
              <a:buNone/>
            </a:pPr>
            <a:endParaRPr 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14:cNvPr>
              <p14:cNvContentPartPr/>
              <p14:nvPr/>
            </p14:nvContentPartPr>
            <p14:xfrm>
              <a:off x="1859782" y="1914367"/>
              <a:ext cx="360" cy="36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1142" y="19057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14:cNvPr>
              <p14:cNvContentPartPr/>
              <p14:nvPr/>
            </p14:nvContentPartPr>
            <p14:xfrm>
              <a:off x="1694182" y="1987447"/>
              <a:ext cx="360" cy="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5182" y="19784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14:cNvPr>
              <p14:cNvContentPartPr/>
              <p14:nvPr/>
            </p14:nvContentPartPr>
            <p14:xfrm>
              <a:off x="1750702" y="2990047"/>
              <a:ext cx="360" cy="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2062" y="29810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14:cNvPr>
              <p14:cNvContentPartPr/>
              <p14:nvPr/>
            </p14:nvContentPartPr>
            <p14:xfrm>
              <a:off x="2306902" y="2636887"/>
              <a:ext cx="360" cy="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7902" y="262788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A33DA6D5-F58D-0C44-8497-1A5F39460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879" y="1094149"/>
            <a:ext cx="3899640" cy="1866347"/>
          </a:xfrm>
          <a:solidFill>
            <a:srgbClr val="3917C0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Papel dos orientadores das IES</a:t>
            </a:r>
            <a:br>
              <a:rPr lang="pt-GB" sz="3600" cap="none" dirty="0"/>
            </a:br>
            <a:br>
              <a:rPr lang="pt-GB" sz="3600" cap="none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r>
              <a:rPr lang="pt-PT" altLang="pt-GB" sz="3600" cap="none" dirty="0">
                <a:solidFill>
                  <a:schemeClr val="bg1"/>
                </a:solidFill>
              </a:rPr>
              <a:t> </a:t>
            </a:r>
            <a:br>
              <a:rPr lang="pt-GB" sz="3600" dirty="0"/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r>
              <a:rPr lang="pt-PT" altLang="pt-GB" sz="2000" cap="none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F177D5F0-2D2D-7E44-A49F-A2C5A303EC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12404" y="-50254"/>
            <a:ext cx="7428215" cy="508555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pt-PT" altLang="pt-GB" dirty="0">
                <a:solidFill>
                  <a:srgbClr val="3917C0"/>
                </a:solidFill>
              </a:rPr>
              <a:t> </a:t>
            </a:r>
          </a:p>
          <a:p>
            <a:endParaRPr lang="pt-PT" altLang="pt-GB" b="1" cap="none" dirty="0">
              <a:solidFill>
                <a:srgbClr val="3917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pPr marL="0" indent="0">
              <a:buNone/>
            </a:pPr>
            <a:endParaRPr lang="pt-GB" dirty="0"/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pPr marL="0" indent="0">
              <a:buNone/>
            </a:pPr>
            <a:endParaRPr lang="pt-GB" dirty="0"/>
          </a:p>
          <a:p>
            <a:r>
              <a:rPr lang="pt-PT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Co-orientador</a:t>
            </a:r>
            <a:endParaRPr lang="pt-PT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b="1" cap="none" dirty="0">
                <a:latin typeface="Arial" panose="020B0604020202020204" pitchFamily="34" charset="0"/>
                <a:cs typeface="Arial" panose="020B0604020202020204" pitchFamily="34" charset="0"/>
              </a:rPr>
              <a:t>Professor </a:t>
            </a: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b="1" cap="none" dirty="0">
                <a:latin typeface="Arial" panose="020B0604020202020204" pitchFamily="34" charset="0"/>
                <a:cs typeface="Arial" panose="020B0604020202020204" pitchFamily="34" charset="0"/>
              </a:rPr>
              <a:t>Avaliador</a:t>
            </a: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b="1" cap="none" dirty="0">
                <a:latin typeface="Arial" panose="020B0604020202020204" pitchFamily="34" charset="0"/>
                <a:cs typeface="Arial" panose="020B0604020202020204" pitchFamily="34" charset="0"/>
              </a:rPr>
              <a:t>Mediador (estudantes, cooperantes, outros professores)</a:t>
            </a: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b="1" cap="none" dirty="0">
                <a:latin typeface="Arial" panose="020B0604020202020204" pitchFamily="34" charset="0"/>
                <a:cs typeface="Arial" panose="020B0604020202020204" pitchFamily="34" charset="0"/>
              </a:rPr>
              <a:t>Estimulador de ideias e atitudes, desafiador</a:t>
            </a: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b="1" cap="none" dirty="0">
                <a:latin typeface="Arial" panose="020B0604020202020204" pitchFamily="34" charset="0"/>
                <a:cs typeface="Arial" panose="020B0604020202020204" pitchFamily="34" charset="0"/>
              </a:rPr>
              <a:t>Regulador</a:t>
            </a: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b="1" cap="none" dirty="0">
                <a:latin typeface="Arial" panose="020B0604020202020204" pitchFamily="34" charset="0"/>
                <a:cs typeface="Arial" panose="020B0604020202020204" pitchFamily="34" charset="0"/>
              </a:rPr>
              <a:t>Comunicador  (saber escutar, questionar, clarificar)</a:t>
            </a: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PT" dirty="0"/>
              <a:t> </a:t>
            </a:r>
            <a:endParaRPr lang="pt-GB" dirty="0"/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pPr algn="ctr">
              <a:lnSpc>
                <a:spcPct val="150000"/>
              </a:lnSpc>
            </a:pPr>
            <a:endParaRPr lang="pt-PT" cap="none" dirty="0">
              <a:solidFill>
                <a:srgbClr val="3917C0"/>
              </a:solidFill>
            </a:endParaRPr>
          </a:p>
          <a:p>
            <a:pPr marL="0" indent="0">
              <a:buNone/>
            </a:pPr>
            <a:endParaRPr 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14:cNvPr>
              <p14:cNvContentPartPr/>
              <p14:nvPr/>
            </p14:nvContentPartPr>
            <p14:xfrm>
              <a:off x="1859782" y="1914367"/>
              <a:ext cx="360" cy="36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1142" y="19057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14:cNvPr>
              <p14:cNvContentPartPr/>
              <p14:nvPr/>
            </p14:nvContentPartPr>
            <p14:xfrm>
              <a:off x="1694182" y="1987447"/>
              <a:ext cx="360" cy="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5182" y="19784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14:cNvPr>
              <p14:cNvContentPartPr/>
              <p14:nvPr/>
            </p14:nvContentPartPr>
            <p14:xfrm>
              <a:off x="1750702" y="2990047"/>
              <a:ext cx="360" cy="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2062" y="29810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14:cNvPr>
              <p14:cNvContentPartPr/>
              <p14:nvPr/>
            </p14:nvContentPartPr>
            <p14:xfrm>
              <a:off x="2306902" y="2636887"/>
              <a:ext cx="360" cy="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7902" y="262788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6225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A33DA6D5-F58D-0C44-8497-1A5F39460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879" y="1094149"/>
            <a:ext cx="3899640" cy="2334851"/>
          </a:xfrm>
          <a:solidFill>
            <a:srgbClr val="3917C0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Processos </a:t>
            </a: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Processos </a:t>
            </a:r>
            <a:r>
              <a:rPr lang="pt-PT" sz="36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supervisivos</a:t>
            </a:r>
            <a: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: estratégias de ação e reflexão</a:t>
            </a:r>
            <a:br>
              <a:rPr lang="pt-GB" sz="3600" cap="none" dirty="0"/>
            </a:br>
            <a:br>
              <a:rPr lang="pt-GB" sz="3600" cap="none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r>
              <a:rPr lang="pt-PT" altLang="pt-GB" sz="3600" cap="none" dirty="0">
                <a:solidFill>
                  <a:schemeClr val="bg1"/>
                </a:solidFill>
              </a:rPr>
              <a:t> </a:t>
            </a:r>
            <a:br>
              <a:rPr lang="pt-GB" sz="3600" dirty="0"/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r>
              <a:rPr lang="pt-PT" altLang="pt-GB" sz="2000" cap="none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F177D5F0-2D2D-7E44-A49F-A2C5A303EC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81583" y="-50254"/>
            <a:ext cx="7664520" cy="508555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pt-PT" altLang="pt-GB" sz="3600" dirty="0">
                <a:solidFill>
                  <a:srgbClr val="3917C0"/>
                </a:solidFill>
              </a:rPr>
              <a:t> </a:t>
            </a:r>
          </a:p>
          <a:p>
            <a:endParaRPr lang="pt-PT" altLang="pt-GB" sz="6000" b="1" cap="none" dirty="0">
              <a:solidFill>
                <a:srgbClr val="3917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1800" dirty="0"/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pPr marL="0" indent="0">
              <a:buNone/>
            </a:pPr>
            <a:endParaRPr lang="pt-GB" dirty="0"/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pt-PT" sz="7200" b="1" cap="none" dirty="0">
                <a:latin typeface="Arial" panose="020B0604020202020204" pitchFamily="34" charset="0"/>
                <a:cs typeface="Arial" panose="020B0604020202020204" pitchFamily="34" charset="0"/>
              </a:rPr>
              <a:t>Execução de tarefas (com monitorização, </a:t>
            </a:r>
            <a:r>
              <a:rPr lang="pt-PT" sz="72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hetero-feedback</a:t>
            </a:r>
            <a:r>
              <a:rPr lang="pt-PT" sz="7200" b="1" cap="none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PT" sz="72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auto-supervisão</a:t>
            </a:r>
            <a:r>
              <a:rPr lang="pt-PT" sz="7200" b="1" cap="none" dirty="0">
                <a:latin typeface="Arial" panose="020B0604020202020204" pitchFamily="34" charset="0"/>
                <a:cs typeface="Arial" panose="020B0604020202020204" pitchFamily="34" charset="0"/>
              </a:rPr>
              <a:t>), observação (com explicação/clarificação, demonstração, análise, questionamento), reflexão, sistematização e conceptualização do aprendido</a:t>
            </a:r>
            <a:r>
              <a:rPr lang="pt-GB" sz="72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70000"/>
              </a:lnSpc>
            </a:pPr>
            <a:r>
              <a:rPr lang="pt-PT" sz="7200" b="1" cap="none" dirty="0">
                <a:latin typeface="Arial" panose="020B0604020202020204" pitchFamily="34" charset="0"/>
                <a:cs typeface="Arial" panose="020B0604020202020204" pitchFamily="34" charset="0"/>
              </a:rPr>
              <a:t>Escrita como processo de “revelação”  do eu e da sua situação </a:t>
            </a:r>
          </a:p>
          <a:p>
            <a:pPr>
              <a:lnSpc>
                <a:spcPct val="170000"/>
              </a:lnSpc>
            </a:pPr>
            <a:r>
              <a:rPr lang="pt-PT" sz="7200" b="1" cap="none" dirty="0">
                <a:latin typeface="Arial" panose="020B0604020202020204" pitchFamily="34" charset="0"/>
                <a:cs typeface="Arial" panose="020B0604020202020204" pitchFamily="34" charset="0"/>
              </a:rPr>
              <a:t>Elaboração de portfólios reflexivos.</a:t>
            </a:r>
            <a:endParaRPr lang="pt-GB" sz="72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pt-GB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6400" dirty="0"/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/>
              <a:t> </a:t>
            </a:r>
            <a:endParaRPr lang="pt-GB" dirty="0"/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22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6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3000" dirty="0"/>
          </a:p>
          <a:p>
            <a:pPr algn="ctr">
              <a:lnSpc>
                <a:spcPct val="150000"/>
              </a:lnSpc>
            </a:pPr>
            <a:endParaRPr lang="pt-PT" cap="none" dirty="0">
              <a:solidFill>
                <a:srgbClr val="3917C0"/>
              </a:solidFill>
            </a:endParaRPr>
          </a:p>
          <a:p>
            <a:pPr marL="0" indent="0">
              <a:buNone/>
            </a:pPr>
            <a:endParaRPr 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14:cNvPr>
              <p14:cNvContentPartPr/>
              <p14:nvPr/>
            </p14:nvContentPartPr>
            <p14:xfrm>
              <a:off x="1859782" y="1914367"/>
              <a:ext cx="360" cy="36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1142" y="19057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14:cNvPr>
              <p14:cNvContentPartPr/>
              <p14:nvPr/>
            </p14:nvContentPartPr>
            <p14:xfrm>
              <a:off x="1694182" y="1987447"/>
              <a:ext cx="360" cy="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5182" y="19784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14:cNvPr>
              <p14:cNvContentPartPr/>
              <p14:nvPr/>
            </p14:nvContentPartPr>
            <p14:xfrm>
              <a:off x="1750702" y="2990047"/>
              <a:ext cx="360" cy="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2062" y="29810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14:cNvPr>
              <p14:cNvContentPartPr/>
              <p14:nvPr/>
            </p14:nvContentPartPr>
            <p14:xfrm>
              <a:off x="2306902" y="2636887"/>
              <a:ext cx="360" cy="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7902" y="262788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3445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A33DA6D5-F58D-0C44-8497-1A5F39460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879" y="1094149"/>
            <a:ext cx="3899640" cy="2242175"/>
          </a:xfrm>
          <a:solidFill>
            <a:srgbClr val="3917C0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Processos </a:t>
            </a: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Processos</a:t>
            </a: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6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supervisivos</a:t>
            </a:r>
            <a:r>
              <a:rPr lang="pt-PT" sz="3600" cap="non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estratégias de interação</a:t>
            </a:r>
            <a:br>
              <a:rPr lang="pt-GB" sz="3600" cap="none" dirty="0"/>
            </a:br>
            <a:br>
              <a:rPr lang="pt-GB" sz="3600" cap="none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r>
              <a:rPr lang="pt-PT" altLang="pt-GB" sz="3600" cap="none" dirty="0">
                <a:solidFill>
                  <a:schemeClr val="bg1"/>
                </a:solidFill>
              </a:rPr>
              <a:t> </a:t>
            </a:r>
            <a:br>
              <a:rPr lang="pt-GB" sz="3600" dirty="0"/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r>
              <a:rPr lang="pt-PT" altLang="pt-GB" sz="2000" cap="none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F177D5F0-2D2D-7E44-A49F-A2C5A303EC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97105" y="-50254"/>
            <a:ext cx="7155983" cy="508555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pt-PT" altLang="pt-GB" sz="3600" dirty="0">
                <a:solidFill>
                  <a:srgbClr val="3917C0"/>
                </a:solidFill>
              </a:rPr>
              <a:t> </a:t>
            </a:r>
          </a:p>
          <a:p>
            <a:endParaRPr lang="pt-PT" altLang="pt-GB" sz="6000" b="1" cap="none" dirty="0">
              <a:solidFill>
                <a:srgbClr val="3917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1800" dirty="0"/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pPr marL="0" indent="0">
              <a:buNone/>
            </a:pPr>
            <a:endParaRPr lang="pt-GB" dirty="0"/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Diálogo (a fala e a escrita, a intercompreensão)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Feedback construtivo (intrapessoal e interpessoal)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Confronto construtivo (entre opiniões, abordagens, teorias e práticas, realidades e possibilidades, o que sou/faço e o que quero ser/fazer) 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/>
              <a:t> </a:t>
            </a:r>
            <a:endParaRPr lang="pt-GB" dirty="0"/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22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6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3000" dirty="0"/>
          </a:p>
          <a:p>
            <a:pPr algn="ctr">
              <a:lnSpc>
                <a:spcPct val="150000"/>
              </a:lnSpc>
            </a:pPr>
            <a:endParaRPr lang="pt-PT" cap="none" dirty="0">
              <a:solidFill>
                <a:srgbClr val="3917C0"/>
              </a:solidFill>
            </a:endParaRPr>
          </a:p>
          <a:p>
            <a:pPr marL="0" indent="0">
              <a:buNone/>
            </a:pPr>
            <a:endParaRPr 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14:cNvPr>
              <p14:cNvContentPartPr/>
              <p14:nvPr/>
            </p14:nvContentPartPr>
            <p14:xfrm>
              <a:off x="1859782" y="1914367"/>
              <a:ext cx="360" cy="36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1142" y="19057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14:cNvPr>
              <p14:cNvContentPartPr/>
              <p14:nvPr/>
            </p14:nvContentPartPr>
            <p14:xfrm>
              <a:off x="1694182" y="1987447"/>
              <a:ext cx="360" cy="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5182" y="19784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14:cNvPr>
              <p14:cNvContentPartPr/>
              <p14:nvPr/>
            </p14:nvContentPartPr>
            <p14:xfrm>
              <a:off x="1750702" y="2990047"/>
              <a:ext cx="360" cy="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2062" y="29810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14:cNvPr>
              <p14:cNvContentPartPr/>
              <p14:nvPr/>
            </p14:nvContentPartPr>
            <p14:xfrm>
              <a:off x="2306902" y="2636887"/>
              <a:ext cx="360" cy="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7902" y="262788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0924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A33DA6D5-F58D-0C44-8497-1A5F39460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879" y="1094149"/>
            <a:ext cx="3899640" cy="1866347"/>
          </a:xfrm>
          <a:solidFill>
            <a:srgbClr val="3917C0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O relatório de PPS: um portfólio de desenvolvimento? (1)</a:t>
            </a:r>
            <a:br>
              <a:rPr lang="pt-GB" sz="3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GB" sz="3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GB" sz="3600" cap="none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r>
              <a:rPr lang="pt-PT" altLang="pt-GB" sz="3600" cap="none" dirty="0">
                <a:solidFill>
                  <a:schemeClr val="bg1"/>
                </a:solidFill>
              </a:rPr>
              <a:t> </a:t>
            </a:r>
            <a:br>
              <a:rPr lang="pt-GB" sz="3600" dirty="0"/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r>
              <a:rPr lang="pt-PT" altLang="pt-GB" sz="2000" cap="none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F177D5F0-2D2D-7E44-A49F-A2C5A303EC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97105" y="-50254"/>
            <a:ext cx="7155983" cy="508555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pt-PT" altLang="pt-GB" sz="3600" dirty="0">
                <a:solidFill>
                  <a:srgbClr val="3917C0"/>
                </a:solidFill>
              </a:rPr>
              <a:t> </a:t>
            </a:r>
          </a:p>
          <a:p>
            <a:endParaRPr lang="pt-PT" altLang="pt-GB" sz="6000" b="1" cap="none" dirty="0">
              <a:solidFill>
                <a:srgbClr val="3917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1800" dirty="0"/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pPr marL="0" indent="0">
              <a:buNone/>
            </a:pPr>
            <a:endParaRPr lang="pt-GB" dirty="0"/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pPr marL="0" indent="0">
              <a:buNone/>
            </a:pPr>
            <a:r>
              <a:rPr lang="pt-PT" sz="8000" dirty="0"/>
              <a:t> </a:t>
            </a:r>
            <a:endParaRPr lang="pt-GB" sz="8000" dirty="0"/>
          </a:p>
          <a:p>
            <a:pPr marL="0" indent="0">
              <a:buNone/>
            </a:pPr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Duas visões: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doc</a:t>
            </a:r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  afastado da prática pedagógica focado em conteúdos científico/disciplinares 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doc</a:t>
            </a:r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 relativo à prática pedagógica na lógica do conhecimento pedagógico de conteúdo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/>
              <a:t> </a:t>
            </a:r>
            <a:endParaRPr lang="pt-GB" dirty="0"/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22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6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3000" dirty="0"/>
          </a:p>
          <a:p>
            <a:pPr algn="ctr">
              <a:lnSpc>
                <a:spcPct val="150000"/>
              </a:lnSpc>
            </a:pPr>
            <a:endParaRPr lang="pt-PT" cap="none" dirty="0">
              <a:solidFill>
                <a:srgbClr val="3917C0"/>
              </a:solidFill>
            </a:endParaRPr>
          </a:p>
          <a:p>
            <a:pPr marL="0" indent="0">
              <a:buNone/>
            </a:pPr>
            <a:endParaRPr 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14:cNvPr>
              <p14:cNvContentPartPr/>
              <p14:nvPr/>
            </p14:nvContentPartPr>
            <p14:xfrm>
              <a:off x="1859782" y="1914367"/>
              <a:ext cx="360" cy="36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1142" y="19057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14:cNvPr>
              <p14:cNvContentPartPr/>
              <p14:nvPr/>
            </p14:nvContentPartPr>
            <p14:xfrm>
              <a:off x="1694182" y="1987447"/>
              <a:ext cx="360" cy="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5182" y="19784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14:cNvPr>
              <p14:cNvContentPartPr/>
              <p14:nvPr/>
            </p14:nvContentPartPr>
            <p14:xfrm>
              <a:off x="1750702" y="2990047"/>
              <a:ext cx="360" cy="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2062" y="29810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14:cNvPr>
              <p14:cNvContentPartPr/>
              <p14:nvPr/>
            </p14:nvContentPartPr>
            <p14:xfrm>
              <a:off x="2306902" y="2636887"/>
              <a:ext cx="360" cy="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7902" y="262788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5020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A33DA6D5-F58D-0C44-8497-1A5F39460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879" y="1094149"/>
            <a:ext cx="3899640" cy="1866347"/>
          </a:xfrm>
          <a:solidFill>
            <a:srgbClr val="3917C0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A minha visão do </a:t>
            </a: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relatório</a:t>
            </a:r>
            <a:br>
              <a:rPr lang="pt-GB" sz="3600" cap="none" dirty="0"/>
            </a:br>
            <a:br>
              <a:rPr lang="pt-GB" sz="3600" cap="none" dirty="0"/>
            </a:br>
            <a:br>
              <a:rPr lang="pt-GB" sz="3600" cap="none" dirty="0"/>
            </a:br>
            <a:br>
              <a:rPr lang="pt-GB" sz="3600" cap="none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r>
              <a:rPr lang="pt-PT" altLang="pt-GB" sz="3600" cap="none" dirty="0">
                <a:solidFill>
                  <a:schemeClr val="bg1"/>
                </a:solidFill>
              </a:rPr>
              <a:t> </a:t>
            </a:r>
            <a:br>
              <a:rPr lang="pt-GB" sz="3600" dirty="0"/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r>
              <a:rPr lang="pt-PT" altLang="pt-GB" sz="2000" cap="none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F177D5F0-2D2D-7E44-A49F-A2C5A303EC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97105" y="-50254"/>
            <a:ext cx="7155983" cy="508555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pt-PT" altLang="pt-GB" sz="3600" dirty="0">
                <a:solidFill>
                  <a:srgbClr val="3917C0"/>
                </a:solidFill>
              </a:rPr>
              <a:t> </a:t>
            </a:r>
          </a:p>
          <a:p>
            <a:endParaRPr lang="pt-PT" altLang="pt-GB" sz="6000" b="1" cap="none" dirty="0">
              <a:solidFill>
                <a:srgbClr val="3917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1800" dirty="0"/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pPr marL="0" indent="0">
              <a:buNone/>
            </a:pPr>
            <a:endParaRPr lang="pt-GB" dirty="0"/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pPr marL="0" indent="0">
              <a:buNone/>
            </a:pPr>
            <a:r>
              <a:rPr lang="pt-PT" dirty="0"/>
              <a:t> </a:t>
            </a:r>
            <a:endParaRPr lang="pt-GB" dirty="0"/>
          </a:p>
          <a:p>
            <a:endParaRPr lang="pt-PT" dirty="0"/>
          </a:p>
          <a:p>
            <a:pPr marL="0" indent="0">
              <a:buNone/>
            </a:pPr>
            <a:endParaRPr lang="pt-GB" sz="8000" dirty="0"/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Trabalho de cariz investigativo contextualizado na prática de ensino (investigação profissional na linha de I-A) 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Relato crítico-construtivo de uma intervenção pedagógica que articule investigação e ensino e se baseia na preparação de uma unidade didática, na reflexão sobre e para (futuro). 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Relatório de um projeto de intervenção científico-pedagógico e de desenvolvimento profissional. 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/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/>
              <a:t> </a:t>
            </a:r>
            <a:endParaRPr lang="pt-GB" dirty="0"/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22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6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3000" dirty="0"/>
          </a:p>
          <a:p>
            <a:pPr algn="ctr">
              <a:lnSpc>
                <a:spcPct val="150000"/>
              </a:lnSpc>
            </a:pPr>
            <a:endParaRPr lang="pt-PT" cap="none" dirty="0">
              <a:solidFill>
                <a:srgbClr val="3917C0"/>
              </a:solidFill>
            </a:endParaRPr>
          </a:p>
          <a:p>
            <a:pPr marL="0" indent="0">
              <a:buNone/>
            </a:pPr>
            <a:endParaRPr 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14:cNvPr>
              <p14:cNvContentPartPr/>
              <p14:nvPr/>
            </p14:nvContentPartPr>
            <p14:xfrm>
              <a:off x="1859782" y="1914367"/>
              <a:ext cx="360" cy="36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1142" y="19057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14:cNvPr>
              <p14:cNvContentPartPr/>
              <p14:nvPr/>
            </p14:nvContentPartPr>
            <p14:xfrm>
              <a:off x="1694182" y="1987447"/>
              <a:ext cx="360" cy="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5182" y="19784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14:cNvPr>
              <p14:cNvContentPartPr/>
              <p14:nvPr/>
            </p14:nvContentPartPr>
            <p14:xfrm>
              <a:off x="1750702" y="2990047"/>
              <a:ext cx="360" cy="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2062" y="29810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14:cNvPr>
              <p14:cNvContentPartPr/>
              <p14:nvPr/>
            </p14:nvContentPartPr>
            <p14:xfrm>
              <a:off x="2306902" y="2636887"/>
              <a:ext cx="360" cy="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7902" y="262788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4167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A33DA6D5-F58D-0C44-8497-1A5F39460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879" y="1094149"/>
            <a:ext cx="3899640" cy="1866347"/>
          </a:xfrm>
          <a:solidFill>
            <a:srgbClr val="3917C0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O relatório de PPS: um portfólio de desenvolvimento? (2)</a:t>
            </a:r>
            <a:br>
              <a:rPr lang="pt-GB" sz="3600" dirty="0"/>
            </a:br>
            <a:br>
              <a:rPr lang="pt-GB" sz="3600" cap="none" dirty="0"/>
            </a:br>
            <a:br>
              <a:rPr lang="pt-GB" sz="3600" cap="none" dirty="0"/>
            </a:br>
            <a:br>
              <a:rPr lang="pt-GB" sz="3600" cap="none" dirty="0"/>
            </a:br>
            <a:br>
              <a:rPr lang="pt-GB" sz="3600" cap="none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r>
              <a:rPr lang="pt-PT" altLang="pt-GB" sz="3600" cap="none" dirty="0">
                <a:solidFill>
                  <a:schemeClr val="bg1"/>
                </a:solidFill>
              </a:rPr>
              <a:t> </a:t>
            </a:r>
            <a:br>
              <a:rPr lang="pt-GB" sz="3600" dirty="0"/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r>
              <a:rPr lang="pt-PT" altLang="pt-GB" sz="2000" cap="none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F177D5F0-2D2D-7E44-A49F-A2C5A303EC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97105" y="-50254"/>
            <a:ext cx="7155983" cy="508555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pt-PT" altLang="pt-GB" sz="3600" dirty="0">
                <a:solidFill>
                  <a:srgbClr val="3917C0"/>
                </a:solidFill>
              </a:rPr>
              <a:t> </a:t>
            </a:r>
          </a:p>
          <a:p>
            <a:endParaRPr lang="pt-PT" altLang="pt-GB" sz="6000" b="1" cap="none" dirty="0">
              <a:solidFill>
                <a:srgbClr val="3917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1800" dirty="0"/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pPr marL="0" indent="0">
              <a:buNone/>
            </a:pPr>
            <a:endParaRPr lang="pt-GB" dirty="0"/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pPr marL="0" indent="0">
              <a:buNone/>
            </a:pPr>
            <a:r>
              <a:rPr lang="pt-PT" dirty="0"/>
              <a:t> </a:t>
            </a:r>
            <a:endParaRPr lang="pt-GB" dirty="0"/>
          </a:p>
          <a:p>
            <a:endParaRPr lang="pt-PT" dirty="0"/>
          </a:p>
          <a:p>
            <a:pPr marL="0" indent="0">
              <a:buNone/>
            </a:pPr>
            <a:endParaRPr lang="pt-GB" dirty="0"/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Segundo Sá-Chaves (2000) o portfólio  é um instrumento que estimula o pensamento reflexivo do professor e uma oportunidade para documentar, registar e estruturar os procedimentos e a </a:t>
            </a:r>
            <a:r>
              <a:rPr lang="pt-PT" sz="8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própria</a:t>
            </a:r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 aprendizagem. </a:t>
            </a:r>
          </a:p>
          <a:p>
            <a:pPr marL="0" indent="0">
              <a:buNone/>
            </a:pP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Alarcão e Tavares (1999, p.7) caracterizam como “conjunto coerente de documentação </a:t>
            </a:r>
            <a:r>
              <a:rPr lang="pt-PT" sz="8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reflectidamente</a:t>
            </a:r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seleccionada</a:t>
            </a:r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, significativamente comentada e sistematicamente organizada e contextualizada no tempo, reveladora do desenvolvimento profissional”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6400" b="1" dirty="0"/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/>
              <a:t> </a:t>
            </a:r>
            <a:endParaRPr lang="pt-GB" dirty="0"/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22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6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3000" dirty="0"/>
          </a:p>
          <a:p>
            <a:pPr algn="ctr">
              <a:lnSpc>
                <a:spcPct val="150000"/>
              </a:lnSpc>
            </a:pPr>
            <a:endParaRPr lang="pt-PT" cap="none" dirty="0">
              <a:solidFill>
                <a:srgbClr val="3917C0"/>
              </a:solidFill>
            </a:endParaRPr>
          </a:p>
          <a:p>
            <a:pPr marL="0" indent="0">
              <a:buNone/>
            </a:pPr>
            <a:endParaRPr 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14:cNvPr>
              <p14:cNvContentPartPr/>
              <p14:nvPr/>
            </p14:nvContentPartPr>
            <p14:xfrm>
              <a:off x="1859782" y="1914367"/>
              <a:ext cx="360" cy="36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1142" y="19057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14:cNvPr>
              <p14:cNvContentPartPr/>
              <p14:nvPr/>
            </p14:nvContentPartPr>
            <p14:xfrm>
              <a:off x="1694182" y="1987447"/>
              <a:ext cx="360" cy="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5182" y="19784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14:cNvPr>
              <p14:cNvContentPartPr/>
              <p14:nvPr/>
            </p14:nvContentPartPr>
            <p14:xfrm>
              <a:off x="1750702" y="2990047"/>
              <a:ext cx="360" cy="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2062" y="29810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14:cNvPr>
              <p14:cNvContentPartPr/>
              <p14:nvPr/>
            </p14:nvContentPartPr>
            <p14:xfrm>
              <a:off x="2306902" y="2636887"/>
              <a:ext cx="360" cy="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7902" y="262788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4527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A33DA6D5-F58D-0C44-8497-1A5F39460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879" y="1094149"/>
            <a:ext cx="3899640" cy="1866347"/>
          </a:xfrm>
          <a:solidFill>
            <a:srgbClr val="3917C0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pt-PT" altLang="pt-GB" sz="3600" cap="none" dirty="0">
                <a:solidFill>
                  <a:schemeClr val="bg1"/>
                </a:solidFill>
              </a:rPr>
            </a:br>
            <a: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Um portfólio de desenvolvimento? (3)</a:t>
            </a:r>
            <a:br>
              <a:rPr lang="pt-GB" sz="3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GB" sz="3600" dirty="0"/>
            </a:br>
            <a:br>
              <a:rPr lang="pt-GB" sz="3600" cap="none" dirty="0"/>
            </a:br>
            <a:br>
              <a:rPr lang="pt-GB" sz="3600" cap="none" dirty="0"/>
            </a:br>
            <a:br>
              <a:rPr lang="pt-GB" sz="3600" cap="none" dirty="0"/>
            </a:br>
            <a:br>
              <a:rPr lang="pt-GB" sz="3600" cap="none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r>
              <a:rPr lang="pt-PT" altLang="pt-GB" sz="3600" cap="none" dirty="0">
                <a:solidFill>
                  <a:schemeClr val="bg1"/>
                </a:solidFill>
              </a:rPr>
              <a:t> </a:t>
            </a:r>
            <a:br>
              <a:rPr lang="pt-GB" sz="3600" dirty="0"/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r>
              <a:rPr lang="pt-PT" altLang="pt-GB" sz="2000" cap="none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F177D5F0-2D2D-7E44-A49F-A2C5A303EC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97105" y="-50254"/>
            <a:ext cx="7155983" cy="508555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pt-PT" altLang="pt-GB" sz="3600" dirty="0">
                <a:solidFill>
                  <a:srgbClr val="3917C0"/>
                </a:solidFill>
              </a:rPr>
              <a:t> </a:t>
            </a:r>
          </a:p>
          <a:p>
            <a:endParaRPr lang="pt-PT" altLang="pt-GB" sz="6000" b="1" cap="none" dirty="0">
              <a:solidFill>
                <a:srgbClr val="3917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1800" dirty="0"/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pPr marL="0" indent="0">
              <a:buNone/>
            </a:pPr>
            <a:endParaRPr lang="pt-GB" dirty="0"/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pPr marL="0" indent="0">
              <a:buNone/>
            </a:pPr>
            <a:r>
              <a:rPr lang="pt-PT" dirty="0"/>
              <a:t> </a:t>
            </a:r>
            <a:endParaRPr lang="pt-GB" dirty="0"/>
          </a:p>
          <a:p>
            <a:pPr marL="0" indent="0">
              <a:buNone/>
            </a:pPr>
            <a:endParaRPr lang="pt-GB" dirty="0"/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Uma narrativa enquadrada  (2 em 1)</a:t>
            </a:r>
          </a:p>
          <a:p>
            <a:pPr marL="0" indent="0">
              <a:buNone/>
            </a:pP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Relatório com base num portfólio de desenvolvimento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/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/>
              <a:t> </a:t>
            </a:r>
            <a:endParaRPr lang="pt-GB" dirty="0"/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22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6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3000" dirty="0"/>
          </a:p>
          <a:p>
            <a:pPr algn="ctr">
              <a:lnSpc>
                <a:spcPct val="150000"/>
              </a:lnSpc>
            </a:pPr>
            <a:endParaRPr lang="pt-PT" cap="none" dirty="0">
              <a:solidFill>
                <a:srgbClr val="3917C0"/>
              </a:solidFill>
            </a:endParaRPr>
          </a:p>
          <a:p>
            <a:pPr marL="0" indent="0">
              <a:buNone/>
            </a:pPr>
            <a:endParaRPr 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14:cNvPr>
              <p14:cNvContentPartPr/>
              <p14:nvPr/>
            </p14:nvContentPartPr>
            <p14:xfrm>
              <a:off x="1859782" y="1914367"/>
              <a:ext cx="360" cy="36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1142" y="19057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14:cNvPr>
              <p14:cNvContentPartPr/>
              <p14:nvPr/>
            </p14:nvContentPartPr>
            <p14:xfrm>
              <a:off x="1694182" y="1987447"/>
              <a:ext cx="360" cy="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5182" y="19784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14:cNvPr>
              <p14:cNvContentPartPr/>
              <p14:nvPr/>
            </p14:nvContentPartPr>
            <p14:xfrm>
              <a:off x="1750702" y="2990047"/>
              <a:ext cx="360" cy="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2062" y="29810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14:cNvPr>
              <p14:cNvContentPartPr/>
              <p14:nvPr/>
            </p14:nvContentPartPr>
            <p14:xfrm>
              <a:off x="2306902" y="2636887"/>
              <a:ext cx="360" cy="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7902" y="262788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7487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A33DA6D5-F58D-0C44-8497-1A5F39460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879" y="1094149"/>
            <a:ext cx="3899640" cy="1866347"/>
          </a:xfrm>
          <a:solidFill>
            <a:srgbClr val="3917C0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pt-PT" altLang="pt-GB" sz="3600" cap="none" dirty="0">
                <a:solidFill>
                  <a:schemeClr val="bg1"/>
                </a:solidFill>
              </a:rPr>
            </a:br>
            <a:r>
              <a:rPr lang="pt-PT" sz="3600" b="1" cap="none" dirty="0"/>
              <a:t> </a:t>
            </a:r>
            <a:br>
              <a:rPr lang="pt-PT" sz="3600" b="1" cap="none" dirty="0"/>
            </a:br>
            <a:br>
              <a:rPr lang="pt-PT" sz="3600" b="1" cap="none" dirty="0"/>
            </a:br>
            <a:br>
              <a:rPr lang="pt-PT" sz="3600" b="1" cap="none" dirty="0"/>
            </a:br>
            <a:br>
              <a:rPr lang="pt-PT" sz="3600" b="1" cap="none" dirty="0"/>
            </a:br>
            <a:br>
              <a:rPr lang="pt-PT" sz="3600" b="1" cap="none" dirty="0"/>
            </a:br>
            <a:br>
              <a:rPr lang="pt-PT" sz="3600" b="1" cap="none" dirty="0"/>
            </a:br>
            <a:br>
              <a:rPr lang="pt-PT" sz="3600" b="1" cap="none" dirty="0"/>
            </a:br>
            <a:br>
              <a:rPr lang="pt-PT" sz="3600" b="1" cap="none" dirty="0"/>
            </a:br>
            <a:br>
              <a:rPr lang="pt-PT" sz="3600" b="1" cap="none" dirty="0"/>
            </a:br>
            <a:br>
              <a:rPr lang="pt-PT" sz="3600" b="1" cap="none" dirty="0"/>
            </a:br>
            <a:br>
              <a:rPr lang="pt-PT" sz="3600" b="1" cap="none" dirty="0"/>
            </a:br>
            <a:br>
              <a:rPr lang="pt-PT" sz="3600" b="1" cap="none" dirty="0"/>
            </a:br>
            <a:br>
              <a:rPr lang="pt-PT" sz="3600" b="1" cap="none" dirty="0"/>
            </a:br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que eu esperaria de um relatório de PPS?</a:t>
            </a:r>
            <a:br>
              <a:rPr lang="pt-GB" sz="3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GB" sz="3600" dirty="0"/>
            </a:br>
            <a:br>
              <a:rPr lang="pt-GB" sz="3600" cap="none" dirty="0"/>
            </a:br>
            <a:br>
              <a:rPr lang="pt-GB" sz="3600" cap="none" dirty="0"/>
            </a:br>
            <a:br>
              <a:rPr lang="pt-GB" sz="3600" cap="none" dirty="0"/>
            </a:br>
            <a:br>
              <a:rPr lang="pt-GB" sz="3600" cap="none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r>
              <a:rPr lang="pt-PT" altLang="pt-GB" sz="3600" cap="none" dirty="0">
                <a:solidFill>
                  <a:schemeClr val="bg1"/>
                </a:solidFill>
              </a:rPr>
              <a:t> </a:t>
            </a:r>
            <a:br>
              <a:rPr lang="pt-GB" sz="3600" dirty="0"/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r>
              <a:rPr lang="pt-PT" altLang="pt-GB" sz="2000" cap="none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F177D5F0-2D2D-7E44-A49F-A2C5A303EC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53501" y="-50254"/>
            <a:ext cx="7274103" cy="551227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pt-PT" altLang="pt-GB" sz="3600" dirty="0">
                <a:solidFill>
                  <a:srgbClr val="3917C0"/>
                </a:solidFill>
              </a:rPr>
              <a:t> </a:t>
            </a:r>
          </a:p>
          <a:p>
            <a:endParaRPr lang="pt-PT" altLang="pt-GB" sz="6000" b="1" cap="none" dirty="0">
              <a:solidFill>
                <a:srgbClr val="3917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1800" dirty="0"/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pPr marL="0" indent="0">
              <a:buNone/>
            </a:pPr>
            <a:endParaRPr lang="pt-GB" dirty="0"/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pPr marL="0" indent="0">
              <a:buNone/>
            </a:pPr>
            <a:r>
              <a:rPr lang="pt-PT" dirty="0"/>
              <a:t> </a:t>
            </a:r>
            <a:endParaRPr lang="pt-GB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PT" sz="80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PT" sz="9600" b="1" cap="none" dirty="0">
                <a:latin typeface="Arial" panose="020B0604020202020204" pitchFamily="34" charset="0"/>
                <a:cs typeface="Arial" panose="020B0604020202020204" pitchFamily="34" charset="0"/>
              </a:rPr>
              <a:t>Informação sobre</a:t>
            </a:r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 a conceção de professor, escola, ensino, aprendizagem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a unidade lecionada com exploração científico-didática do tema, planificação, notas reflexivas sobre a execução incluindo as aprendizagens dos alunos) 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 as questões em análise, metodologia utilizada  (observação, recolha e análise de dados) e as conclusões a tirar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o contributo da PPS para a construção da identidade e desenvolvimento como professor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PT" sz="9600" b="1" cap="none" dirty="0">
                <a:latin typeface="Arial" panose="020B0604020202020204" pitchFamily="34" charset="0"/>
                <a:cs typeface="Arial" panose="020B0604020202020204" pitchFamily="34" charset="0"/>
              </a:rPr>
              <a:t>Considerações finais </a:t>
            </a:r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com limitações, constrangimentos, implicações futuras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6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/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/>
              <a:t> </a:t>
            </a:r>
            <a:endParaRPr lang="pt-GB" dirty="0"/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22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6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3000" dirty="0"/>
          </a:p>
          <a:p>
            <a:pPr algn="ctr">
              <a:lnSpc>
                <a:spcPct val="150000"/>
              </a:lnSpc>
            </a:pPr>
            <a:endParaRPr lang="pt-PT" cap="none" dirty="0">
              <a:solidFill>
                <a:srgbClr val="3917C0"/>
              </a:solidFill>
            </a:endParaRPr>
          </a:p>
          <a:p>
            <a:pPr marL="0" indent="0">
              <a:buNone/>
            </a:pPr>
            <a:endParaRPr 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14:cNvPr>
              <p14:cNvContentPartPr/>
              <p14:nvPr/>
            </p14:nvContentPartPr>
            <p14:xfrm>
              <a:off x="1859782" y="1914367"/>
              <a:ext cx="360" cy="36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1142" y="19057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14:cNvPr>
              <p14:cNvContentPartPr/>
              <p14:nvPr/>
            </p14:nvContentPartPr>
            <p14:xfrm>
              <a:off x="1694182" y="1987447"/>
              <a:ext cx="360" cy="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5182" y="19784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14:cNvPr>
              <p14:cNvContentPartPr/>
              <p14:nvPr/>
            </p14:nvContentPartPr>
            <p14:xfrm>
              <a:off x="1750702" y="2990047"/>
              <a:ext cx="360" cy="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2062" y="29810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14:cNvPr>
              <p14:cNvContentPartPr/>
              <p14:nvPr/>
            </p14:nvContentPartPr>
            <p14:xfrm>
              <a:off x="2306902" y="2636887"/>
              <a:ext cx="360" cy="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7902" y="262788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0041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A33DA6D5-F58D-0C44-8497-1A5F39460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879" y="1094149"/>
            <a:ext cx="3899640" cy="1866347"/>
          </a:xfrm>
          <a:solidFill>
            <a:srgbClr val="3917C0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PT" sz="3600" b="1" cap="none" dirty="0"/>
              <a:t> </a:t>
            </a:r>
            <a:br>
              <a:rPr lang="pt-PT" sz="3600" b="1" cap="none" dirty="0"/>
            </a:br>
            <a:br>
              <a:rPr lang="pt-PT" sz="3600" b="1" cap="none" dirty="0"/>
            </a:br>
            <a:br>
              <a:rPr lang="pt-PT" sz="3600" b="1" cap="none" dirty="0"/>
            </a:br>
            <a:br>
              <a:rPr lang="pt-PT" sz="3600" b="1" cap="none" dirty="0"/>
            </a:br>
            <a:br>
              <a:rPr lang="pt-PT" sz="3600" b="1" cap="none" dirty="0"/>
            </a:br>
            <a:br>
              <a:rPr lang="pt-PT" sz="3600" b="1" cap="none" dirty="0"/>
            </a:br>
            <a:br>
              <a:rPr lang="pt-PT" sz="3600" b="1" cap="none" dirty="0"/>
            </a:br>
            <a:br>
              <a:rPr lang="pt-PT" sz="3600" b="1" cap="none" dirty="0"/>
            </a:br>
            <a:br>
              <a:rPr lang="pt-PT" sz="3600" b="1" cap="none" dirty="0"/>
            </a:br>
            <a:br>
              <a:rPr lang="pt-PT" sz="3600" b="1" cap="none" dirty="0"/>
            </a:br>
            <a:br>
              <a:rPr lang="pt-PT" sz="3600" b="1" cap="none" dirty="0"/>
            </a:br>
            <a:br>
              <a:rPr lang="pt-PT" sz="3600" b="1" cap="none" dirty="0"/>
            </a:br>
            <a:br>
              <a:rPr lang="pt-PT" sz="3600" b="1" cap="none" dirty="0"/>
            </a:br>
            <a:br>
              <a:rPr lang="pt-PT" sz="3600" b="1" cap="none" dirty="0"/>
            </a:br>
            <a:br>
              <a:rPr lang="pt-PT" sz="3600" b="1" cap="none" dirty="0"/>
            </a:br>
            <a: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O que eu encontrei num relatório de PPS</a:t>
            </a:r>
            <a:br>
              <a:rPr lang="pt-GB" sz="3600" dirty="0"/>
            </a:br>
            <a:br>
              <a:rPr lang="pt-GB" sz="3600" cap="none" dirty="0"/>
            </a:br>
            <a:br>
              <a:rPr lang="pt-GB" sz="3600" dirty="0"/>
            </a:br>
            <a:br>
              <a:rPr lang="pt-GB" sz="3600" cap="none" dirty="0"/>
            </a:br>
            <a:br>
              <a:rPr lang="pt-GB" sz="3600" cap="none" dirty="0"/>
            </a:br>
            <a:br>
              <a:rPr lang="pt-GB" sz="3600" cap="none" dirty="0"/>
            </a:br>
            <a:br>
              <a:rPr lang="pt-GB" sz="3600" cap="none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r>
              <a:rPr lang="pt-PT" altLang="pt-GB" sz="3600" cap="none" dirty="0">
                <a:solidFill>
                  <a:schemeClr val="bg1"/>
                </a:solidFill>
              </a:rPr>
              <a:t> </a:t>
            </a:r>
            <a:br>
              <a:rPr lang="pt-GB" sz="3600" dirty="0"/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r>
              <a:rPr lang="pt-PT" altLang="pt-GB" sz="2000" cap="none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F177D5F0-2D2D-7E44-A49F-A2C5A303EC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97105" y="-50254"/>
            <a:ext cx="7155983" cy="551227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pt-PT" altLang="pt-GB" sz="3600" dirty="0">
                <a:solidFill>
                  <a:srgbClr val="3917C0"/>
                </a:solidFill>
              </a:rPr>
              <a:t> </a:t>
            </a:r>
          </a:p>
          <a:p>
            <a:endParaRPr lang="pt-PT" altLang="pt-GB" sz="6000" b="1" cap="none" dirty="0">
              <a:solidFill>
                <a:srgbClr val="3917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1800" dirty="0"/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pPr marL="0" indent="0">
              <a:buNone/>
            </a:pPr>
            <a:endParaRPr lang="pt-GB" dirty="0"/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marL="0" indent="0">
              <a:buNone/>
            </a:pPr>
            <a:endParaRPr lang="pt-GB" dirty="0"/>
          </a:p>
          <a:p>
            <a:pPr marL="0" indent="0">
              <a:buNone/>
            </a:pPr>
            <a:r>
              <a:rPr lang="pt-PT" sz="80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Este documento assume- se como um </a:t>
            </a:r>
            <a:r>
              <a:rPr lang="pt-PT" sz="8000" b="1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relatório</a:t>
            </a:r>
            <a:r>
              <a:rPr lang="pt-PT" sz="80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PT" sz="8000" b="1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formação</a:t>
            </a:r>
            <a:r>
              <a:rPr lang="pt-PT" sz="80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 pessoal e profissional......</a:t>
            </a:r>
          </a:p>
          <a:p>
            <a:pPr marL="0" indent="0">
              <a:buNone/>
            </a:pPr>
            <a:endParaRPr lang="pt-GB" sz="8000" b="1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PT" sz="6400" b="1" cap="non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PT" sz="4800" b="1" cap="none" dirty="0">
                <a:latin typeface="Arial" panose="020B0604020202020204" pitchFamily="34" charset="0"/>
                <a:cs typeface="Arial" panose="020B0604020202020204" pitchFamily="34" charset="0"/>
              </a:rPr>
              <a:t>Filipa de Castro, 2015, ESE Porto, relatório final da Prática Pedagógica Supervisionada “ Para o infinito e mais além”)</a:t>
            </a:r>
            <a:endParaRPr lang="pt-GB" sz="4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4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/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/>
              <a:t> </a:t>
            </a:r>
            <a:endParaRPr lang="pt-GB" dirty="0"/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22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6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3000" dirty="0"/>
          </a:p>
          <a:p>
            <a:pPr algn="ctr">
              <a:lnSpc>
                <a:spcPct val="150000"/>
              </a:lnSpc>
            </a:pPr>
            <a:endParaRPr lang="pt-PT" cap="none" dirty="0">
              <a:solidFill>
                <a:srgbClr val="3917C0"/>
              </a:solidFill>
            </a:endParaRPr>
          </a:p>
          <a:p>
            <a:pPr marL="0" indent="0">
              <a:buNone/>
            </a:pPr>
            <a:endParaRPr 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14:cNvPr>
              <p14:cNvContentPartPr/>
              <p14:nvPr/>
            </p14:nvContentPartPr>
            <p14:xfrm>
              <a:off x="1859782" y="1914367"/>
              <a:ext cx="360" cy="36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1142" y="19057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14:cNvPr>
              <p14:cNvContentPartPr/>
              <p14:nvPr/>
            </p14:nvContentPartPr>
            <p14:xfrm>
              <a:off x="1694182" y="1987447"/>
              <a:ext cx="360" cy="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5182" y="19784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14:cNvPr>
              <p14:cNvContentPartPr/>
              <p14:nvPr/>
            </p14:nvContentPartPr>
            <p14:xfrm>
              <a:off x="1750702" y="2990047"/>
              <a:ext cx="360" cy="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2062" y="29810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14:cNvPr>
              <p14:cNvContentPartPr/>
              <p14:nvPr/>
            </p14:nvContentPartPr>
            <p14:xfrm>
              <a:off x="2306902" y="2636887"/>
              <a:ext cx="360" cy="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7902" y="262788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2986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A33DA6D5-F58D-0C44-8497-1A5F39460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879" y="1094149"/>
            <a:ext cx="3899640" cy="1866347"/>
          </a:xfrm>
          <a:solidFill>
            <a:srgbClr val="3917C0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O professor e a investigação</a:t>
            </a:r>
            <a:br>
              <a:rPr lang="pt-GB" sz="3600" dirty="0"/>
            </a:br>
            <a:br>
              <a:rPr lang="pt-GB" sz="3600" dirty="0"/>
            </a:br>
            <a:br>
              <a:rPr lang="pt-GB" sz="3600" cap="none" dirty="0"/>
            </a:br>
            <a:br>
              <a:rPr lang="pt-GB" sz="3600" dirty="0"/>
            </a:br>
            <a:br>
              <a:rPr lang="pt-GB" sz="3600" cap="none" dirty="0"/>
            </a:br>
            <a:br>
              <a:rPr lang="pt-GB" sz="3600" cap="none" dirty="0"/>
            </a:br>
            <a:br>
              <a:rPr lang="pt-GB" sz="3600" cap="none" dirty="0"/>
            </a:br>
            <a:br>
              <a:rPr lang="pt-GB" sz="3600" cap="none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r>
              <a:rPr lang="pt-PT" altLang="pt-GB" sz="3600" cap="none" dirty="0">
                <a:solidFill>
                  <a:schemeClr val="bg1"/>
                </a:solidFill>
              </a:rPr>
              <a:t> </a:t>
            </a:r>
            <a:br>
              <a:rPr lang="pt-GB" sz="3600" dirty="0"/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r>
              <a:rPr lang="pt-PT" altLang="pt-GB" sz="2000" cap="none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F177D5F0-2D2D-7E44-A49F-A2C5A303EC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97105" y="-50254"/>
            <a:ext cx="7155983" cy="551227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pt-PT" altLang="pt-GB" sz="3600" dirty="0">
                <a:solidFill>
                  <a:srgbClr val="3917C0"/>
                </a:solidFill>
              </a:rPr>
              <a:t> </a:t>
            </a:r>
          </a:p>
          <a:p>
            <a:endParaRPr lang="pt-PT" altLang="pt-GB" sz="6000" b="1" cap="none" dirty="0">
              <a:solidFill>
                <a:srgbClr val="3917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1800" dirty="0"/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pPr marL="0" indent="0">
              <a:buNone/>
            </a:pPr>
            <a:endParaRPr lang="pt-GB" dirty="0"/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marL="0" indent="0">
              <a:buNone/>
            </a:pPr>
            <a:endParaRPr lang="pt-GB" dirty="0"/>
          </a:p>
          <a:p>
            <a:pPr marL="0" indent="0">
              <a:buNone/>
            </a:pPr>
            <a:endParaRPr lang="pt-PT" sz="72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PT" sz="7200" b="1" cap="none" dirty="0">
                <a:latin typeface="Arial" panose="020B0604020202020204" pitchFamily="34" charset="0"/>
                <a:cs typeface="Arial" panose="020B0604020202020204" pitchFamily="34" charset="0"/>
              </a:rPr>
              <a:t>Professor-investigador (</a:t>
            </a:r>
            <a:r>
              <a:rPr lang="pt-PT" sz="72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Stenhouse</a:t>
            </a:r>
            <a:r>
              <a:rPr lang="pt-PT" sz="7200" b="1" cap="none" dirty="0">
                <a:latin typeface="Arial" panose="020B0604020202020204" pitchFamily="34" charset="0"/>
                <a:cs typeface="Arial" panose="020B0604020202020204" pitchFamily="34" charset="0"/>
              </a:rPr>
              <a:t>, 1975)</a:t>
            </a:r>
          </a:p>
          <a:p>
            <a:pPr marL="0" indent="0">
              <a:buNone/>
            </a:pPr>
            <a:endParaRPr lang="pt-PT" sz="72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PT" sz="7200" b="1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2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200" b="1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pt-PT" sz="72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pt-PT" sz="7200" b="1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pt-PT" sz="72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200" b="1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72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200" b="1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inquiry</a:t>
            </a:r>
            <a:r>
              <a:rPr lang="pt-PT" sz="72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200" b="1" cap="non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PT" sz="72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Schaefer</a:t>
            </a:r>
            <a:r>
              <a:rPr lang="pt-PT" sz="7200" b="1" cap="none" dirty="0">
                <a:latin typeface="Arial" panose="020B0604020202020204" pitchFamily="34" charset="0"/>
                <a:cs typeface="Arial" panose="020B0604020202020204" pitchFamily="34" charset="0"/>
              </a:rPr>
              <a:t>, 1967)</a:t>
            </a:r>
          </a:p>
          <a:p>
            <a:pPr marL="0" indent="0">
              <a:buNone/>
            </a:pPr>
            <a:endParaRPr lang="pt-PT" sz="72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PT" sz="72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Professor-investigador. Que sentido? Que formação? </a:t>
            </a:r>
            <a:r>
              <a:rPr lang="pt-PT" sz="7200" b="1" cap="none" dirty="0">
                <a:latin typeface="Arial" panose="020B0604020202020204" pitchFamily="34" charset="0"/>
                <a:cs typeface="Arial" panose="020B0604020202020204" pitchFamily="34" charset="0"/>
              </a:rPr>
              <a:t>(Alarcão, 2001)</a:t>
            </a:r>
          </a:p>
          <a:p>
            <a:pPr marL="0" indent="0">
              <a:buNone/>
            </a:pPr>
            <a:endParaRPr lang="pt-GB" sz="72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72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/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/>
              <a:t> </a:t>
            </a:r>
            <a:endParaRPr lang="pt-GB" dirty="0"/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22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6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3000" dirty="0"/>
          </a:p>
          <a:p>
            <a:pPr algn="ctr">
              <a:lnSpc>
                <a:spcPct val="150000"/>
              </a:lnSpc>
            </a:pPr>
            <a:endParaRPr lang="pt-PT" cap="none" dirty="0">
              <a:solidFill>
                <a:srgbClr val="3917C0"/>
              </a:solidFill>
            </a:endParaRPr>
          </a:p>
          <a:p>
            <a:pPr marL="0" indent="0">
              <a:buNone/>
            </a:pPr>
            <a:endParaRPr 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14:cNvPr>
              <p14:cNvContentPartPr/>
              <p14:nvPr/>
            </p14:nvContentPartPr>
            <p14:xfrm>
              <a:off x="1859782" y="1914367"/>
              <a:ext cx="360" cy="36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1142" y="19057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14:cNvPr>
              <p14:cNvContentPartPr/>
              <p14:nvPr/>
            </p14:nvContentPartPr>
            <p14:xfrm>
              <a:off x="1694182" y="1987447"/>
              <a:ext cx="360" cy="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5182" y="19784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14:cNvPr>
              <p14:cNvContentPartPr/>
              <p14:nvPr/>
            </p14:nvContentPartPr>
            <p14:xfrm>
              <a:off x="1750702" y="2990047"/>
              <a:ext cx="360" cy="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2062" y="29810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14:cNvPr>
              <p14:cNvContentPartPr/>
              <p14:nvPr/>
            </p14:nvContentPartPr>
            <p14:xfrm>
              <a:off x="2306902" y="2636887"/>
              <a:ext cx="360" cy="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7902" y="262788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450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A33DA6D5-F58D-0C44-8497-1A5F39460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879" y="1094149"/>
            <a:ext cx="3899640" cy="1866347"/>
          </a:xfrm>
          <a:solidFill>
            <a:srgbClr val="3917C0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pt-PT" altLang="pt-GB" sz="3600" cap="none" dirty="0">
                <a:solidFill>
                  <a:schemeClr val="bg1"/>
                </a:solidFill>
              </a:rPr>
            </a:br>
            <a:r>
              <a:rPr lang="pt-PT" altLang="pt-GB" sz="36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 </a:t>
            </a:r>
            <a:br>
              <a:rPr lang="pt-PT" altLang="pt-GB" sz="36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altLang="pt-GB" sz="36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conferência</a:t>
            </a:r>
            <a:br>
              <a:rPr lang="pt-PT" altLang="pt-GB" sz="36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altLang="pt-GB" sz="36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altLang="pt-GB" sz="2000" cap="none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F177D5F0-2D2D-7E44-A49F-A2C5A303EC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13737" y="827570"/>
            <a:ext cx="6521999" cy="4523998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pt-PT" altLang="pt-GB" sz="3600" dirty="0">
                <a:solidFill>
                  <a:srgbClr val="3917C0"/>
                </a:solidFill>
              </a:rPr>
              <a:t> </a:t>
            </a:r>
          </a:p>
          <a:p>
            <a:endParaRPr lang="pt-PT" altLang="pt-GB" sz="6000" b="1" cap="none" dirty="0">
              <a:solidFill>
                <a:srgbClr val="3917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altLang="pt-GB" sz="6000" b="1" cap="none" dirty="0">
                <a:solidFill>
                  <a:srgbClr val="3917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PT" sz="6000" b="1" cap="none" dirty="0">
                <a:latin typeface="Arial" panose="020B0604020202020204" pitchFamily="34" charset="0"/>
                <a:cs typeface="Arial" panose="020B0604020202020204" pitchFamily="34" charset="0"/>
              </a:rPr>
              <a:t>nquadramento legislativo da PPS</a:t>
            </a:r>
          </a:p>
          <a:p>
            <a:r>
              <a:rPr lang="pt-PT" sz="6000" b="1" cap="none" dirty="0">
                <a:latin typeface="Arial" panose="020B0604020202020204" pitchFamily="34" charset="0"/>
                <a:cs typeface="Arial" panose="020B0604020202020204" pitchFamily="34" charset="0"/>
              </a:rPr>
              <a:t>A essência da PPS</a:t>
            </a:r>
            <a:endParaRPr lang="pt-GB" sz="6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6000" b="1" cap="none" dirty="0">
                <a:latin typeface="Arial" panose="020B0604020202020204" pitchFamily="34" charset="0"/>
                <a:cs typeface="Arial" panose="020B0604020202020204" pitchFamily="34" charset="0"/>
              </a:rPr>
              <a:t>Cenário tendencial</a:t>
            </a:r>
            <a:endParaRPr lang="pt-GB" sz="6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6000" b="1" cap="none" dirty="0">
                <a:latin typeface="Arial" panose="020B0604020202020204" pitchFamily="34" charset="0"/>
                <a:cs typeface="Arial" panose="020B0604020202020204" pitchFamily="34" charset="0"/>
              </a:rPr>
              <a:t>Atores, seus papéis e relações</a:t>
            </a:r>
            <a:endParaRPr lang="pt-GB" sz="6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6000" b="1" cap="none" dirty="0">
                <a:latin typeface="Arial" panose="020B0604020202020204" pitchFamily="34" charset="0"/>
                <a:cs typeface="Arial" panose="020B0604020202020204" pitchFamily="34" charset="0"/>
              </a:rPr>
              <a:t>Processos </a:t>
            </a:r>
            <a:r>
              <a:rPr lang="pt-PT" sz="6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supervisivos</a:t>
            </a:r>
            <a:endParaRPr lang="pt-GB" sz="6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6000" b="1" cap="none" dirty="0">
                <a:latin typeface="Arial" panose="020B0604020202020204" pitchFamily="34" charset="0"/>
                <a:cs typeface="Arial" panose="020B0604020202020204" pitchFamily="34" charset="0"/>
              </a:rPr>
              <a:t>O relatório de estágio: um portfólio de desenvolvimento?</a:t>
            </a:r>
            <a:endParaRPr lang="pt-GB" sz="6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6000" b="1" cap="none" dirty="0">
                <a:latin typeface="Arial" panose="020B0604020202020204" pitchFamily="34" charset="0"/>
                <a:cs typeface="Arial" panose="020B0604020202020204" pitchFamily="34" charset="0"/>
              </a:rPr>
              <a:t>As relações interinstitucionais</a:t>
            </a:r>
            <a:endParaRPr lang="pt-GB" sz="6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6000" b="1" cap="none" dirty="0">
                <a:latin typeface="Arial" panose="020B0604020202020204" pitchFamily="34" charset="0"/>
                <a:cs typeface="Arial" panose="020B0604020202020204" pitchFamily="34" charset="0"/>
              </a:rPr>
              <a:t>Dificuldades e constrangimentos</a:t>
            </a:r>
            <a:endParaRPr lang="pt-GB" sz="6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3000" dirty="0"/>
          </a:p>
          <a:p>
            <a:pPr algn="ctr">
              <a:lnSpc>
                <a:spcPct val="150000"/>
              </a:lnSpc>
            </a:pPr>
            <a:endParaRPr lang="pt-PT" cap="none" dirty="0">
              <a:solidFill>
                <a:srgbClr val="3917C0"/>
              </a:solidFill>
            </a:endParaRPr>
          </a:p>
          <a:p>
            <a:pPr marL="0" indent="0">
              <a:buNone/>
            </a:pPr>
            <a:endParaRPr 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14:cNvPr>
              <p14:cNvContentPartPr/>
              <p14:nvPr/>
            </p14:nvContentPartPr>
            <p14:xfrm>
              <a:off x="1859782" y="1914367"/>
              <a:ext cx="360" cy="36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1142" y="19057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14:cNvPr>
              <p14:cNvContentPartPr/>
              <p14:nvPr/>
            </p14:nvContentPartPr>
            <p14:xfrm>
              <a:off x="1694182" y="1987447"/>
              <a:ext cx="360" cy="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5182" y="19784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14:cNvPr>
              <p14:cNvContentPartPr/>
              <p14:nvPr/>
            </p14:nvContentPartPr>
            <p14:xfrm>
              <a:off x="1750702" y="2990047"/>
              <a:ext cx="360" cy="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2062" y="29810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14:cNvPr>
              <p14:cNvContentPartPr/>
              <p14:nvPr/>
            </p14:nvContentPartPr>
            <p14:xfrm>
              <a:off x="2306902" y="2636887"/>
              <a:ext cx="360" cy="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7902" y="262788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858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A33DA6D5-F58D-0C44-8497-1A5F39460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742" y="1094149"/>
            <a:ext cx="4130211" cy="1866347"/>
          </a:xfrm>
          <a:solidFill>
            <a:srgbClr val="3917C0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Relações interinstitucionais O presente</a:t>
            </a:r>
            <a:br>
              <a:rPr lang="pt-GB" sz="3600" dirty="0"/>
            </a:br>
            <a:br>
              <a:rPr lang="pt-GB" sz="3600" dirty="0"/>
            </a:br>
            <a:br>
              <a:rPr lang="pt-GB" sz="3600" cap="none" dirty="0"/>
            </a:br>
            <a:br>
              <a:rPr lang="pt-GB" sz="3600" dirty="0"/>
            </a:br>
            <a:br>
              <a:rPr lang="pt-GB" sz="3600" cap="none" dirty="0"/>
            </a:br>
            <a:br>
              <a:rPr lang="pt-GB" sz="3600" cap="none" dirty="0"/>
            </a:br>
            <a:br>
              <a:rPr lang="pt-GB" sz="3600" cap="none" dirty="0"/>
            </a:br>
            <a:br>
              <a:rPr lang="pt-GB" sz="3600" cap="none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r>
              <a:rPr lang="pt-PT" altLang="pt-GB" sz="3600" cap="none" dirty="0">
                <a:solidFill>
                  <a:schemeClr val="bg1"/>
                </a:solidFill>
              </a:rPr>
              <a:t> </a:t>
            </a:r>
            <a:br>
              <a:rPr lang="pt-GB" sz="3600" dirty="0"/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r>
              <a:rPr lang="pt-PT" altLang="pt-GB" sz="2000" cap="none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F177D5F0-2D2D-7E44-A49F-A2C5A303EC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97105" y="-430392"/>
            <a:ext cx="7155983" cy="551227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pt-PT" altLang="pt-GB" sz="3600" dirty="0">
                <a:solidFill>
                  <a:srgbClr val="3917C0"/>
                </a:solidFill>
              </a:rPr>
              <a:t> </a:t>
            </a:r>
          </a:p>
          <a:p>
            <a:endParaRPr lang="pt-PT" altLang="pt-GB" sz="6000" b="1" cap="none" dirty="0">
              <a:solidFill>
                <a:srgbClr val="3917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1800" dirty="0"/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pPr marL="0" indent="0">
              <a:buNone/>
            </a:pPr>
            <a:endParaRPr lang="pt-GB" dirty="0"/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marL="0" indent="0">
              <a:buNone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marL="0" indent="0">
              <a:buNone/>
            </a:pPr>
            <a:endParaRPr lang="pt-GB" dirty="0"/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Pouca articulação entre IES e escolas. 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Desvalorização da PPS nas IES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Pouca motivação das escolas para se abrirem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Conceções não partilhadas sobre “ser professor” e ensinar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Falta de diálogo franco sobre os problemas (esconder debaixo do tapete)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/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/>
              <a:t> </a:t>
            </a:r>
            <a:endParaRPr lang="pt-GB" dirty="0"/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22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6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3000" dirty="0"/>
          </a:p>
          <a:p>
            <a:pPr algn="ctr">
              <a:lnSpc>
                <a:spcPct val="150000"/>
              </a:lnSpc>
            </a:pPr>
            <a:endParaRPr lang="pt-PT" cap="none" dirty="0">
              <a:solidFill>
                <a:srgbClr val="3917C0"/>
              </a:solidFill>
            </a:endParaRPr>
          </a:p>
          <a:p>
            <a:pPr marL="0" indent="0">
              <a:buNone/>
            </a:pPr>
            <a:endParaRPr 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14:cNvPr>
              <p14:cNvContentPartPr/>
              <p14:nvPr/>
            </p14:nvContentPartPr>
            <p14:xfrm>
              <a:off x="1859782" y="1914367"/>
              <a:ext cx="360" cy="36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1142" y="19057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14:cNvPr>
              <p14:cNvContentPartPr/>
              <p14:nvPr/>
            </p14:nvContentPartPr>
            <p14:xfrm>
              <a:off x="1694182" y="1987447"/>
              <a:ext cx="360" cy="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5182" y="19784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14:cNvPr>
              <p14:cNvContentPartPr/>
              <p14:nvPr/>
            </p14:nvContentPartPr>
            <p14:xfrm>
              <a:off x="1750702" y="2990047"/>
              <a:ext cx="360" cy="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2062" y="29810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14:cNvPr>
              <p14:cNvContentPartPr/>
              <p14:nvPr/>
            </p14:nvContentPartPr>
            <p14:xfrm>
              <a:off x="2306902" y="2636887"/>
              <a:ext cx="360" cy="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7902" y="262788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4447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A33DA6D5-F58D-0C44-8497-1A5F39460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686" y="1123700"/>
            <a:ext cx="4160638" cy="1866347"/>
          </a:xfrm>
          <a:solidFill>
            <a:srgbClr val="3917C0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Relações interinstitucionais</a:t>
            </a: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 O futuro</a:t>
            </a: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cap="none" dirty="0"/>
            </a:br>
            <a:br>
              <a:rPr lang="pt-GB" sz="3600" dirty="0"/>
            </a:br>
            <a:br>
              <a:rPr lang="pt-GB" sz="3600" cap="none" dirty="0"/>
            </a:br>
            <a:br>
              <a:rPr lang="pt-GB" sz="3600" cap="none" dirty="0"/>
            </a:br>
            <a:br>
              <a:rPr lang="pt-GB" sz="3600" cap="none" dirty="0"/>
            </a:br>
            <a:br>
              <a:rPr lang="pt-GB" sz="3600" cap="none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r>
              <a:rPr lang="pt-PT" altLang="pt-GB" sz="3600" cap="none" dirty="0">
                <a:solidFill>
                  <a:schemeClr val="bg1"/>
                </a:solidFill>
              </a:rPr>
              <a:t> </a:t>
            </a:r>
            <a:br>
              <a:rPr lang="pt-GB" sz="3600" dirty="0"/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r>
              <a:rPr lang="pt-PT" altLang="pt-GB" sz="2000" cap="none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F177D5F0-2D2D-7E44-A49F-A2C5A303EC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97105" y="-235186"/>
            <a:ext cx="7155983" cy="551227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pt-PT" altLang="pt-GB" sz="3600" dirty="0">
                <a:solidFill>
                  <a:srgbClr val="3917C0"/>
                </a:solidFill>
              </a:rPr>
              <a:t> </a:t>
            </a:r>
          </a:p>
          <a:p>
            <a:endParaRPr lang="pt-PT" altLang="pt-GB" sz="6000" b="1" cap="none" dirty="0">
              <a:solidFill>
                <a:srgbClr val="3917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1800" dirty="0"/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pPr marL="0" indent="0">
              <a:buNone/>
            </a:pPr>
            <a:endParaRPr lang="pt-GB" dirty="0"/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marL="0" indent="0">
              <a:buNone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marL="0" indent="0">
              <a:buNone/>
            </a:pPr>
            <a:endParaRPr lang="pt-GB" dirty="0"/>
          </a:p>
          <a:p>
            <a:pPr marL="0" indent="0">
              <a:buNone/>
            </a:pPr>
            <a:endParaRPr lang="pt-GB" sz="8000" dirty="0"/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Agenda comum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Conhecimento mútuo 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Cultura de formação partilhada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Objetivos comummente assumidos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Canais de comunicação permanentemente abertos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 Planificação conjunta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Avaliação conjunta de processos e resultados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Co-aprendizagem</a:t>
            </a:r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 interinstitucional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/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/>
              <a:t> </a:t>
            </a:r>
            <a:endParaRPr lang="pt-GB" dirty="0"/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22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6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3000" dirty="0"/>
          </a:p>
          <a:p>
            <a:pPr algn="ctr">
              <a:lnSpc>
                <a:spcPct val="150000"/>
              </a:lnSpc>
            </a:pPr>
            <a:endParaRPr lang="pt-PT" cap="none" dirty="0">
              <a:solidFill>
                <a:srgbClr val="3917C0"/>
              </a:solidFill>
            </a:endParaRPr>
          </a:p>
          <a:p>
            <a:pPr marL="0" indent="0">
              <a:buNone/>
            </a:pPr>
            <a:endParaRPr 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14:cNvPr>
              <p14:cNvContentPartPr/>
              <p14:nvPr/>
            </p14:nvContentPartPr>
            <p14:xfrm>
              <a:off x="1859782" y="1914367"/>
              <a:ext cx="360" cy="36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1142" y="19057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14:cNvPr>
              <p14:cNvContentPartPr/>
              <p14:nvPr/>
            </p14:nvContentPartPr>
            <p14:xfrm>
              <a:off x="1694182" y="1987447"/>
              <a:ext cx="360" cy="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5182" y="19784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14:cNvPr>
              <p14:cNvContentPartPr/>
              <p14:nvPr/>
            </p14:nvContentPartPr>
            <p14:xfrm>
              <a:off x="1750702" y="2990047"/>
              <a:ext cx="360" cy="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2062" y="29810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14:cNvPr>
              <p14:cNvContentPartPr/>
              <p14:nvPr/>
            </p14:nvContentPartPr>
            <p14:xfrm>
              <a:off x="2306902" y="2636887"/>
              <a:ext cx="360" cy="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7902" y="262788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7369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A33DA6D5-F58D-0C44-8497-1A5F39460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879" y="1094149"/>
            <a:ext cx="3899640" cy="1866347"/>
          </a:xfrm>
          <a:solidFill>
            <a:srgbClr val="3917C0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altLang="pt-GB" sz="36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altLang="pt-GB" sz="36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altLang="pt-GB" sz="36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altLang="pt-GB" sz="36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altLang="pt-GB" sz="36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altLang="pt-GB" sz="36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altLang="pt-GB" sz="36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altLang="pt-GB" sz="36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altLang="pt-GB" sz="36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altLang="pt-GB" sz="36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altLang="pt-GB" sz="36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altLang="pt-GB" sz="36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altLang="pt-GB" sz="36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altLang="pt-GB" sz="36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altLang="pt-GB" sz="36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altLang="pt-GB" sz="36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Dificuldades  e constrangimentos (1)</a:t>
            </a:r>
            <a:br>
              <a:rPr lang="pt-GB" sz="3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GB" sz="3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GB" sz="3600" dirty="0"/>
            </a:br>
            <a:br>
              <a:rPr lang="pt-GB" sz="3600" dirty="0"/>
            </a:br>
            <a:br>
              <a:rPr lang="pt-GB" sz="3600" cap="none" dirty="0"/>
            </a:br>
            <a:br>
              <a:rPr lang="pt-GB" sz="3600" dirty="0"/>
            </a:br>
            <a:br>
              <a:rPr lang="pt-GB" sz="3600" cap="none" dirty="0"/>
            </a:br>
            <a:br>
              <a:rPr lang="pt-GB" sz="3600" cap="none" dirty="0"/>
            </a:br>
            <a:br>
              <a:rPr lang="pt-GB" sz="3600" cap="none" dirty="0"/>
            </a:br>
            <a:br>
              <a:rPr lang="pt-GB" sz="3600" cap="none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r>
              <a:rPr lang="pt-PT" altLang="pt-GB" sz="3600" cap="none" dirty="0">
                <a:solidFill>
                  <a:schemeClr val="bg1"/>
                </a:solidFill>
              </a:rPr>
              <a:t> </a:t>
            </a:r>
            <a:br>
              <a:rPr lang="pt-GB" sz="3600" dirty="0"/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r>
              <a:rPr lang="pt-PT" altLang="pt-GB" sz="2000" cap="none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F177D5F0-2D2D-7E44-A49F-A2C5A303EC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97105" y="-50254"/>
            <a:ext cx="7155983" cy="551227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pt-PT" altLang="pt-GB" sz="3600" dirty="0">
                <a:solidFill>
                  <a:srgbClr val="3917C0"/>
                </a:solidFill>
              </a:rPr>
              <a:t> </a:t>
            </a:r>
          </a:p>
          <a:p>
            <a:endParaRPr lang="pt-PT" altLang="pt-GB" sz="6000" b="1" cap="none" dirty="0">
              <a:solidFill>
                <a:srgbClr val="3917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1800" dirty="0"/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pPr marL="0" indent="0">
              <a:buNone/>
            </a:pPr>
            <a:endParaRPr lang="pt-GB" dirty="0"/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marL="0" indent="0">
              <a:buNone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marL="0" indent="0">
              <a:buNone/>
            </a:pPr>
            <a:endParaRPr lang="pt-GB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9600" b="1" cap="none" dirty="0">
                <a:latin typeface="Arial" panose="020B0604020202020204" pitchFamily="34" charset="0"/>
                <a:cs typeface="Arial" panose="020B0604020202020204" pitchFamily="34" charset="0"/>
              </a:rPr>
              <a:t>O choque com a realidade</a:t>
            </a:r>
            <a:endParaRPr lang="pt-GB" sz="96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9600" b="1" cap="none" dirty="0">
                <a:latin typeface="Arial" panose="020B0604020202020204" pitchFamily="34" charset="0"/>
                <a:cs typeface="Arial" panose="020B0604020202020204" pitchFamily="34" charset="0"/>
              </a:rPr>
              <a:t>Pouco tempo de PPS</a:t>
            </a:r>
            <a:endParaRPr lang="pt-GB" sz="96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9600" b="1" cap="none" dirty="0">
                <a:latin typeface="Arial" panose="020B0604020202020204" pitchFamily="34" charset="0"/>
                <a:cs typeface="Arial" panose="020B0604020202020204" pitchFamily="34" charset="0"/>
              </a:rPr>
              <a:t>Fraca integração na escola</a:t>
            </a:r>
            <a:endParaRPr lang="pt-GB" sz="96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9600" b="1" cap="none" dirty="0">
                <a:latin typeface="Arial" panose="020B0604020202020204" pitchFamily="34" charset="0"/>
                <a:cs typeface="Arial" panose="020B0604020202020204" pitchFamily="34" charset="0"/>
              </a:rPr>
              <a:t>Sobrecarga de trabalho</a:t>
            </a:r>
            <a:endParaRPr lang="pt-GB" sz="96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/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/>
              <a:t> </a:t>
            </a:r>
            <a:endParaRPr lang="pt-GB" dirty="0"/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22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6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3000" dirty="0"/>
          </a:p>
          <a:p>
            <a:pPr algn="ctr">
              <a:lnSpc>
                <a:spcPct val="150000"/>
              </a:lnSpc>
            </a:pPr>
            <a:endParaRPr lang="pt-PT" cap="none" dirty="0">
              <a:solidFill>
                <a:srgbClr val="3917C0"/>
              </a:solidFill>
            </a:endParaRPr>
          </a:p>
          <a:p>
            <a:pPr marL="0" indent="0">
              <a:buNone/>
            </a:pPr>
            <a:endParaRPr 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14:cNvPr>
              <p14:cNvContentPartPr/>
              <p14:nvPr/>
            </p14:nvContentPartPr>
            <p14:xfrm>
              <a:off x="1859782" y="1914367"/>
              <a:ext cx="360" cy="36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1142" y="19057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14:cNvPr>
              <p14:cNvContentPartPr/>
              <p14:nvPr/>
            </p14:nvContentPartPr>
            <p14:xfrm>
              <a:off x="1694182" y="1987447"/>
              <a:ext cx="360" cy="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5182" y="19784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14:cNvPr>
              <p14:cNvContentPartPr/>
              <p14:nvPr/>
            </p14:nvContentPartPr>
            <p14:xfrm>
              <a:off x="1750702" y="2990047"/>
              <a:ext cx="360" cy="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2062" y="29810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14:cNvPr>
              <p14:cNvContentPartPr/>
              <p14:nvPr/>
            </p14:nvContentPartPr>
            <p14:xfrm>
              <a:off x="2306902" y="2636887"/>
              <a:ext cx="360" cy="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7902" y="262788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5826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A33DA6D5-F58D-0C44-8497-1A5F39460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879" y="1094149"/>
            <a:ext cx="3899640" cy="1866347"/>
          </a:xfrm>
          <a:solidFill>
            <a:srgbClr val="3917C0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Dificuldades  e constrangimentos (2)</a:t>
            </a:r>
            <a:br>
              <a:rPr lang="pt-GB" sz="3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GB" sz="3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GB" sz="3600" dirty="0"/>
            </a:br>
            <a:br>
              <a:rPr lang="pt-GB" sz="3600" dirty="0"/>
            </a:br>
            <a:br>
              <a:rPr lang="pt-GB" sz="3600" cap="none" dirty="0"/>
            </a:br>
            <a:br>
              <a:rPr lang="pt-GB" sz="3600" dirty="0"/>
            </a:br>
            <a:br>
              <a:rPr lang="pt-GB" sz="3600" cap="none" dirty="0"/>
            </a:br>
            <a:br>
              <a:rPr lang="pt-GB" sz="3600" cap="none" dirty="0"/>
            </a:br>
            <a:br>
              <a:rPr lang="pt-GB" sz="3600" cap="none" dirty="0"/>
            </a:br>
            <a:br>
              <a:rPr lang="pt-GB" sz="3600" cap="none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r>
              <a:rPr lang="pt-PT" altLang="pt-GB" sz="3600" cap="none" dirty="0">
                <a:solidFill>
                  <a:schemeClr val="bg1"/>
                </a:solidFill>
              </a:rPr>
              <a:t> </a:t>
            </a:r>
            <a:br>
              <a:rPr lang="pt-GB" sz="3600" dirty="0"/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r>
              <a:rPr lang="pt-PT" altLang="pt-GB" sz="2000" cap="none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F177D5F0-2D2D-7E44-A49F-A2C5A303EC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97105" y="-50254"/>
            <a:ext cx="7155983" cy="551227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pt-PT" altLang="pt-GB" sz="3600" dirty="0">
                <a:solidFill>
                  <a:srgbClr val="3917C0"/>
                </a:solidFill>
              </a:rPr>
              <a:t> </a:t>
            </a:r>
          </a:p>
          <a:p>
            <a:endParaRPr lang="pt-PT" altLang="pt-GB" sz="6000" b="1" cap="none" dirty="0">
              <a:solidFill>
                <a:srgbClr val="3917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1800" dirty="0"/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pPr marL="0" indent="0">
              <a:buNone/>
            </a:pPr>
            <a:endParaRPr lang="pt-GB" dirty="0"/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marL="0" indent="0">
              <a:buNone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marL="0" indent="0">
              <a:buNone/>
            </a:pPr>
            <a:endParaRPr lang="pt-GB" sz="72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Lacunas na formação científico-pedagógica 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As dificuldades na investigação</a:t>
            </a:r>
            <a:r>
              <a:rPr lang="pt-PT" sz="8000" b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GB" sz="8000" b="1" cap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Falta de formação em supervisão 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Pouca estabilidade nos grupos de orientadores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Dificuldades na organização dos horários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A dificuldade de reprovar alguém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/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/>
              <a:t> </a:t>
            </a:r>
            <a:endParaRPr lang="pt-GB" dirty="0"/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22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6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3000" dirty="0"/>
          </a:p>
          <a:p>
            <a:pPr algn="ctr">
              <a:lnSpc>
                <a:spcPct val="150000"/>
              </a:lnSpc>
            </a:pPr>
            <a:endParaRPr lang="pt-PT" cap="none" dirty="0">
              <a:solidFill>
                <a:srgbClr val="3917C0"/>
              </a:solidFill>
            </a:endParaRPr>
          </a:p>
          <a:p>
            <a:pPr marL="0" indent="0">
              <a:buNone/>
            </a:pPr>
            <a:endParaRPr 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14:cNvPr>
              <p14:cNvContentPartPr/>
              <p14:nvPr/>
            </p14:nvContentPartPr>
            <p14:xfrm>
              <a:off x="1859782" y="1914367"/>
              <a:ext cx="360" cy="36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1142" y="19057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14:cNvPr>
              <p14:cNvContentPartPr/>
              <p14:nvPr/>
            </p14:nvContentPartPr>
            <p14:xfrm>
              <a:off x="1694182" y="1987447"/>
              <a:ext cx="360" cy="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5182" y="19784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14:cNvPr>
              <p14:cNvContentPartPr/>
              <p14:nvPr/>
            </p14:nvContentPartPr>
            <p14:xfrm>
              <a:off x="1750702" y="2990047"/>
              <a:ext cx="360" cy="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2062" y="29810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14:cNvPr>
              <p14:cNvContentPartPr/>
              <p14:nvPr/>
            </p14:nvContentPartPr>
            <p14:xfrm>
              <a:off x="2306902" y="2636887"/>
              <a:ext cx="360" cy="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7902" y="262788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6574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D0FDCB-5077-B141-ADF6-A15716C4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469" y="1199219"/>
            <a:ext cx="3498979" cy="2456442"/>
          </a:xfrm>
          <a:solidFill>
            <a:srgbClr val="3823C0"/>
          </a:solidFill>
        </p:spPr>
        <p:txBody>
          <a:bodyPr>
            <a:normAutofit/>
          </a:bodyPr>
          <a:lstStyle/>
          <a:p>
            <a:r>
              <a:rPr lang="pt-PT" sz="4400" cap="none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PT" sz="4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EAE44FD-9AF2-264C-98F6-F645DD1B1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2690" y="268930"/>
            <a:ext cx="6281873" cy="5248622"/>
          </a:xfrm>
        </p:spPr>
        <p:txBody>
          <a:bodyPr>
            <a:normAutofit lnSpcReduction="10000"/>
          </a:bodyPr>
          <a:lstStyle/>
          <a:p>
            <a:r>
              <a:rPr lang="pt-PT" sz="1600" cap="none" dirty="0">
                <a:latin typeface="Arial" panose="020B0604020202020204" pitchFamily="34" charset="0"/>
                <a:cs typeface="Arial" panose="020B0604020202020204" pitchFamily="34" charset="0"/>
              </a:rPr>
              <a:t>Alarcão, I. (2001). Professor-investigador. Que sentido? Que formação? Em B. P. Campos,(</a:t>
            </a:r>
            <a:r>
              <a:rPr lang="pt-PT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pt-PT" sz="1600" cap="none" dirty="0"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r>
              <a:rPr lang="pt-PT" sz="1600" i="1" cap="none" dirty="0">
                <a:latin typeface="Arial" panose="020B0604020202020204" pitchFamily="34" charset="0"/>
                <a:cs typeface="Arial" panose="020B0604020202020204" pitchFamily="34" charset="0"/>
              </a:rPr>
              <a:t>Formação profissional de professores no ensino superior</a:t>
            </a:r>
            <a:r>
              <a:rPr lang="pt-PT" sz="1600" cap="none" dirty="0">
                <a:latin typeface="Arial" panose="020B0604020202020204" pitchFamily="34" charset="0"/>
                <a:cs typeface="Arial" panose="020B0604020202020204" pitchFamily="34" charset="0"/>
              </a:rPr>
              <a:t>. Porto: Porto Editora. (Cadernos de Formação de Professores 1)</a:t>
            </a:r>
          </a:p>
          <a:p>
            <a:r>
              <a:rPr lang="pt-PT" sz="1600" cap="none" dirty="0">
                <a:latin typeface="Arial" panose="020B0604020202020204" pitchFamily="34" charset="0"/>
                <a:cs typeface="Arial" panose="020B0604020202020204" pitchFamily="34" charset="0"/>
              </a:rPr>
              <a:t>Alarcão, I. e Tavares, J. (1999). Portfolio docente e qualidade de ensino. Em  M. </a:t>
            </a:r>
            <a:r>
              <a:rPr lang="pt-PT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Zabalza</a:t>
            </a:r>
            <a:r>
              <a:rPr lang="pt-PT" sz="16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F.E.Trillo</a:t>
            </a:r>
            <a:r>
              <a:rPr lang="pt-PT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&amp; A. </a:t>
            </a:r>
            <a:r>
              <a:rPr lang="pt-PT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Gewere</a:t>
            </a:r>
            <a:r>
              <a:rPr lang="pt-PT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(eds.) </a:t>
            </a:r>
            <a:r>
              <a:rPr lang="pt-PT" sz="1600" i="1" cap="none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pt-PT" sz="1600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calidade</a:t>
            </a:r>
            <a:r>
              <a:rPr lang="pt-PT" sz="1600" i="1" cap="none" dirty="0">
                <a:latin typeface="Arial" panose="020B0604020202020204" pitchFamily="34" charset="0"/>
                <a:cs typeface="Arial" panose="020B0604020202020204" pitchFamily="34" charset="0"/>
              </a:rPr>
              <a:t> de la docência em la universidade. </a:t>
            </a:r>
            <a:r>
              <a:rPr lang="pt-PT" sz="1600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Actas</a:t>
            </a:r>
            <a:r>
              <a:rPr lang="pt-PT" sz="1600" i="1" cap="none" dirty="0">
                <a:latin typeface="Arial" panose="020B0604020202020204" pitchFamily="34" charset="0"/>
                <a:cs typeface="Arial" panose="020B0604020202020204" pitchFamily="34" charset="0"/>
              </a:rPr>
              <a:t> do 1º </a:t>
            </a:r>
            <a:r>
              <a:rPr lang="pt-PT" sz="1600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Symposium</a:t>
            </a:r>
            <a:r>
              <a:rPr lang="pt-PT" sz="1600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Iberoamericano</a:t>
            </a:r>
            <a:r>
              <a:rPr lang="pt-PT" sz="1600" i="1" cap="none" dirty="0">
                <a:latin typeface="Arial" panose="020B0604020202020204" pitchFamily="34" charset="0"/>
                <a:cs typeface="Arial" panose="020B0604020202020204" pitchFamily="34" charset="0"/>
              </a:rPr>
              <a:t> sobre </a:t>
            </a:r>
            <a:r>
              <a:rPr lang="pt-PT" sz="1600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Didactica</a:t>
            </a:r>
            <a:r>
              <a:rPr lang="pt-PT" sz="1600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Universitaria</a:t>
            </a:r>
            <a:r>
              <a:rPr lang="pt-PT" sz="1600" i="1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600" cap="none" dirty="0">
                <a:latin typeface="Arial" panose="020B0604020202020204" pitchFamily="34" charset="0"/>
                <a:cs typeface="Arial" panose="020B0604020202020204" pitchFamily="34" charset="0"/>
              </a:rPr>
              <a:t>Santiago de Compostela (</a:t>
            </a:r>
            <a:r>
              <a:rPr lang="pt-PT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Cd-Rom</a:t>
            </a:r>
            <a:r>
              <a:rPr lang="pt-PT" sz="1600" cap="non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pt-PT" sz="1600" cap="none" dirty="0">
                <a:latin typeface="Arial" panose="020B0604020202020204" pitchFamily="34" charset="0"/>
                <a:cs typeface="Arial" panose="020B0604020202020204" pitchFamily="34" charset="0"/>
              </a:rPr>
              <a:t>Sá-Chaves, I. (2000). </a:t>
            </a:r>
            <a:r>
              <a:rPr lang="pt-PT" sz="1600" i="1" cap="none" dirty="0">
                <a:latin typeface="Arial" panose="020B0604020202020204" pitchFamily="34" charset="0"/>
                <a:cs typeface="Arial" panose="020B0604020202020204" pitchFamily="34" charset="0"/>
              </a:rPr>
              <a:t>Portfolios reflexivos. Estratégia de formação e de supervisão</a:t>
            </a:r>
            <a:r>
              <a:rPr lang="pt-PT" sz="1600" cap="none" dirty="0">
                <a:latin typeface="Arial" panose="020B0604020202020204" pitchFamily="34" charset="0"/>
                <a:cs typeface="Arial" panose="020B0604020202020204" pitchFamily="34" charset="0"/>
              </a:rPr>
              <a:t>. Aveiro: Universidade de Aveiro (CIDTFF)</a:t>
            </a:r>
          </a:p>
          <a:p>
            <a:r>
              <a:rPr lang="pt-PT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Schaefer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, R. J.  (1967) </a:t>
            </a:r>
            <a:r>
              <a:rPr lang="pt-PT" sz="1600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600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pt-PT" sz="1600" i="1" cap="none" dirty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pt-PT" sz="1600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pt-PT" sz="1600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600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inquiry</a:t>
            </a:r>
            <a:r>
              <a:rPr lang="pt-PT" sz="1600" i="1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PT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New York: </a:t>
            </a:r>
            <a:r>
              <a:rPr lang="pt-PT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Harper</a:t>
            </a:r>
            <a:r>
              <a:rPr lang="pt-PT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Row</a:t>
            </a:r>
            <a:endParaRPr lang="pt-PT" sz="1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Stenhouse</a:t>
            </a:r>
            <a:r>
              <a:rPr lang="pt-PT" sz="1600" cap="none" dirty="0">
                <a:latin typeface="Arial" panose="020B0604020202020204" pitchFamily="34" charset="0"/>
                <a:cs typeface="Arial" panose="020B0604020202020204" pitchFamily="34" charset="0"/>
              </a:rPr>
              <a:t>, L. (1975) </a:t>
            </a:r>
            <a:r>
              <a:rPr lang="pt-PT" sz="1600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1600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pt-PT" sz="1600" i="1" cap="none" dirty="0">
                <a:latin typeface="Arial" panose="020B0604020202020204" pitchFamily="34" charset="0"/>
                <a:cs typeface="Arial" panose="020B0604020202020204" pitchFamily="34" charset="0"/>
              </a:rPr>
              <a:t> to curriculum </a:t>
            </a:r>
            <a:r>
              <a:rPr lang="pt-PT" i="1" cap="none" dirty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pt-PT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pt-PT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600" cap="none" dirty="0">
                <a:latin typeface="Arial" panose="020B0604020202020204" pitchFamily="34" charset="0"/>
                <a:cs typeface="Arial" panose="020B0604020202020204" pitchFamily="34" charset="0"/>
              </a:rPr>
              <a:t>London: </a:t>
            </a:r>
            <a:r>
              <a:rPr lang="pt-PT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Heineman</a:t>
            </a:r>
            <a:endParaRPr lang="pt-P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122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A33DA6D5-F58D-0C44-8497-1A5F39460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879" y="1094149"/>
            <a:ext cx="3899640" cy="1866347"/>
          </a:xfrm>
          <a:solidFill>
            <a:srgbClr val="3917C0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pt-PT" altLang="pt-GB" sz="36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altLang="pt-GB" sz="36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nquadramento legislativo</a:t>
            </a:r>
            <a:br>
              <a:rPr lang="pt-GB" sz="3600" dirty="0"/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r>
              <a:rPr lang="pt-PT" altLang="pt-GB" sz="2000" cap="none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F177D5F0-2D2D-7E44-A49F-A2C5A303EC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13737" y="608114"/>
            <a:ext cx="6521999" cy="45239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pt-PT" altLang="pt-GB" sz="3600" dirty="0">
                <a:solidFill>
                  <a:srgbClr val="3917C0"/>
                </a:solidFill>
              </a:rPr>
              <a:t> </a:t>
            </a:r>
          </a:p>
          <a:p>
            <a:endParaRPr lang="pt-PT" altLang="pt-GB" sz="6000" b="1" cap="none" dirty="0">
              <a:solidFill>
                <a:srgbClr val="3917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PT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Decreto-Lei nº79/2014 de 14 de maio</a:t>
            </a:r>
            <a:endParaRPr lang="pt-GB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6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3000" dirty="0"/>
          </a:p>
          <a:p>
            <a:pPr algn="ctr">
              <a:lnSpc>
                <a:spcPct val="150000"/>
              </a:lnSpc>
            </a:pPr>
            <a:endParaRPr lang="pt-PT" cap="none" dirty="0">
              <a:solidFill>
                <a:srgbClr val="3917C0"/>
              </a:solidFill>
            </a:endParaRPr>
          </a:p>
          <a:p>
            <a:pPr marL="0" indent="0">
              <a:buNone/>
            </a:pPr>
            <a:endParaRPr 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14:cNvPr>
              <p14:cNvContentPartPr/>
              <p14:nvPr/>
            </p14:nvContentPartPr>
            <p14:xfrm>
              <a:off x="1859782" y="1914367"/>
              <a:ext cx="360" cy="36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1142" y="19057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14:cNvPr>
              <p14:cNvContentPartPr/>
              <p14:nvPr/>
            </p14:nvContentPartPr>
            <p14:xfrm>
              <a:off x="1694182" y="1987447"/>
              <a:ext cx="360" cy="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5182" y="19784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14:cNvPr>
              <p14:cNvContentPartPr/>
              <p14:nvPr/>
            </p14:nvContentPartPr>
            <p14:xfrm>
              <a:off x="1750702" y="2990047"/>
              <a:ext cx="360" cy="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2062" y="29810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14:cNvPr>
              <p14:cNvContentPartPr/>
              <p14:nvPr/>
            </p14:nvContentPartPr>
            <p14:xfrm>
              <a:off x="2306902" y="2636887"/>
              <a:ext cx="360" cy="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7902" y="262788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5833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A33DA6D5-F58D-0C44-8497-1A5F39460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798" y="1330455"/>
            <a:ext cx="3899640" cy="1866347"/>
          </a:xfrm>
          <a:solidFill>
            <a:srgbClr val="3917C0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pt-PT" altLang="pt-GB" sz="36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altLang="pt-GB" sz="36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altLang="pt-GB" sz="36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essência da </a:t>
            </a: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PPS</a:t>
            </a:r>
            <a:br>
              <a:rPr lang="pt-GB" sz="3600" dirty="0"/>
            </a:br>
            <a:r>
              <a:rPr lang="pt-PT" altLang="pt-GB" sz="3600" cap="none" dirty="0">
                <a:solidFill>
                  <a:schemeClr val="bg1"/>
                </a:solidFill>
              </a:rPr>
              <a:t> </a:t>
            </a:r>
            <a:br>
              <a:rPr lang="pt-GB" sz="3600" dirty="0"/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r>
              <a:rPr lang="pt-PT" altLang="pt-GB" sz="2000" cap="none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F177D5F0-2D2D-7E44-A49F-A2C5A303EC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77438" y="608114"/>
            <a:ext cx="7483731" cy="4523998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pt-PT" altLang="pt-GB" sz="3600" dirty="0">
                <a:solidFill>
                  <a:srgbClr val="3917C0"/>
                </a:solidFill>
              </a:rPr>
              <a:t> </a:t>
            </a:r>
          </a:p>
          <a:p>
            <a:endParaRPr lang="pt-PT" altLang="pt-GB" sz="6000" b="1" cap="none" dirty="0">
              <a:solidFill>
                <a:srgbClr val="3917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1800" dirty="0"/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220000"/>
              </a:lnSpc>
              <a:buNone/>
            </a:pPr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Interação dos mestrandos com a ação profissional, sob a orientação de profissionais que os ajudam a convocar conhecimentos adquiridos relevantes para a compreensão do mundo real e a desenvolver conhecimentos, técnicas, atitudes e identidades profissionais</a:t>
            </a:r>
            <a:endParaRPr lang="pt-GB" sz="8000" b="1" cap="non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220000"/>
              </a:lnSpc>
              <a:buNone/>
            </a:pPr>
            <a:endParaRPr lang="pt-GB" b="1" cap="non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220000"/>
              </a:lnSpc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6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3000" dirty="0"/>
          </a:p>
          <a:p>
            <a:pPr algn="ctr">
              <a:lnSpc>
                <a:spcPct val="150000"/>
              </a:lnSpc>
            </a:pPr>
            <a:endParaRPr lang="pt-PT" cap="none" dirty="0">
              <a:solidFill>
                <a:srgbClr val="3917C0"/>
              </a:solidFill>
            </a:endParaRPr>
          </a:p>
          <a:p>
            <a:pPr marL="0" indent="0">
              <a:buNone/>
            </a:pPr>
            <a:endParaRPr 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14:cNvPr>
              <p14:cNvContentPartPr/>
              <p14:nvPr/>
            </p14:nvContentPartPr>
            <p14:xfrm>
              <a:off x="1859782" y="1914367"/>
              <a:ext cx="360" cy="36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1142" y="19057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14:cNvPr>
              <p14:cNvContentPartPr/>
              <p14:nvPr/>
            </p14:nvContentPartPr>
            <p14:xfrm>
              <a:off x="1694182" y="1987447"/>
              <a:ext cx="360" cy="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5182" y="19784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14:cNvPr>
              <p14:cNvContentPartPr/>
              <p14:nvPr/>
            </p14:nvContentPartPr>
            <p14:xfrm>
              <a:off x="1750702" y="2990047"/>
              <a:ext cx="360" cy="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2062" y="29810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14:cNvPr>
              <p14:cNvContentPartPr/>
              <p14:nvPr/>
            </p14:nvContentPartPr>
            <p14:xfrm>
              <a:off x="2306902" y="2636887"/>
              <a:ext cx="360" cy="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7902" y="262788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9355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A33DA6D5-F58D-0C44-8497-1A5F39460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879" y="1094149"/>
            <a:ext cx="3899640" cy="1866347"/>
          </a:xfrm>
          <a:solidFill>
            <a:srgbClr val="3917C0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PT" altLang="pt-GB" sz="36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que pensam </a:t>
            </a: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Os estudantes</a:t>
            </a:r>
            <a:br>
              <a:rPr lang="pt-GB" sz="3600" dirty="0"/>
            </a:br>
            <a:br>
              <a:rPr lang="pt-GB" sz="3600" dirty="0"/>
            </a:br>
            <a:r>
              <a:rPr lang="pt-PT" altLang="pt-GB" sz="3600" cap="none" dirty="0">
                <a:solidFill>
                  <a:schemeClr val="bg1"/>
                </a:solidFill>
              </a:rPr>
              <a:t> </a:t>
            </a:r>
            <a:br>
              <a:rPr lang="pt-GB" sz="3600" dirty="0"/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r>
              <a:rPr lang="pt-PT" altLang="pt-GB" sz="2000" cap="none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F177D5F0-2D2D-7E44-A49F-A2C5A303EC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24011" y="236167"/>
            <a:ext cx="6521999" cy="4523998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pt-PT" altLang="pt-GB" sz="3600" dirty="0">
                <a:solidFill>
                  <a:srgbClr val="3917C0"/>
                </a:solidFill>
              </a:rPr>
              <a:t> </a:t>
            </a:r>
          </a:p>
          <a:p>
            <a:endParaRPr lang="pt-PT" altLang="pt-GB" sz="6000" b="1" cap="none" dirty="0">
              <a:solidFill>
                <a:srgbClr val="3917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1800" dirty="0"/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Atribuem-lhe lugar central 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 Aprendizagem em contextos reais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 Apoio de profissionais e seus professores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 Possibilidade de aplicar e testar a teoria  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 Tempo de crescimento pessoal e profissional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 Reconhecimento de potencialidades e fragilidades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GB" sz="36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22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6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3000" dirty="0"/>
          </a:p>
          <a:p>
            <a:pPr algn="ctr">
              <a:lnSpc>
                <a:spcPct val="150000"/>
              </a:lnSpc>
            </a:pPr>
            <a:endParaRPr lang="pt-PT" cap="none" dirty="0">
              <a:solidFill>
                <a:srgbClr val="3917C0"/>
              </a:solidFill>
            </a:endParaRPr>
          </a:p>
          <a:p>
            <a:pPr marL="0" indent="0">
              <a:buNone/>
            </a:pPr>
            <a:endParaRPr 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14:cNvPr>
              <p14:cNvContentPartPr/>
              <p14:nvPr/>
            </p14:nvContentPartPr>
            <p14:xfrm>
              <a:off x="1859782" y="1914367"/>
              <a:ext cx="360" cy="36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1142" y="19057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14:cNvPr>
              <p14:cNvContentPartPr/>
              <p14:nvPr/>
            </p14:nvContentPartPr>
            <p14:xfrm>
              <a:off x="1694182" y="1987447"/>
              <a:ext cx="360" cy="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5182" y="19784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14:cNvPr>
              <p14:cNvContentPartPr/>
              <p14:nvPr/>
            </p14:nvContentPartPr>
            <p14:xfrm>
              <a:off x="1750702" y="2990047"/>
              <a:ext cx="360" cy="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2062" y="29810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14:cNvPr>
              <p14:cNvContentPartPr/>
              <p14:nvPr/>
            </p14:nvContentPartPr>
            <p14:xfrm>
              <a:off x="2306902" y="2636887"/>
              <a:ext cx="360" cy="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7902" y="262788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0131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A33DA6D5-F58D-0C44-8497-1A5F39460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879" y="1094149"/>
            <a:ext cx="3899640" cy="1866347"/>
          </a:xfrm>
          <a:solidFill>
            <a:srgbClr val="3917C0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Cenário tendencial</a:t>
            </a: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r>
              <a:rPr lang="pt-PT" altLang="pt-GB" sz="3600" cap="none" dirty="0">
                <a:solidFill>
                  <a:schemeClr val="bg1"/>
                </a:solidFill>
              </a:rPr>
              <a:t> </a:t>
            </a:r>
            <a:br>
              <a:rPr lang="pt-GB" sz="3600" dirty="0"/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r>
              <a:rPr lang="pt-PT" altLang="pt-GB" sz="2000" cap="none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F177D5F0-2D2D-7E44-A49F-A2C5A303EC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74697" y="728048"/>
            <a:ext cx="6521999" cy="4523998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pt-PT" altLang="pt-GB" sz="3600" dirty="0">
                <a:solidFill>
                  <a:srgbClr val="3917C0"/>
                </a:solidFill>
              </a:rPr>
              <a:t> </a:t>
            </a:r>
          </a:p>
          <a:p>
            <a:endParaRPr lang="pt-PT" altLang="pt-GB" sz="6000" b="1" cap="none" dirty="0">
              <a:solidFill>
                <a:srgbClr val="3917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1800" dirty="0"/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PT" b="1" cap="none" dirty="0">
                <a:latin typeface="Arial" panose="020B0604020202020204" pitchFamily="34" charset="0"/>
                <a:cs typeface="Arial" panose="020B0604020202020204" pitchFamily="34" charset="0"/>
              </a:rPr>
              <a:t>Clinico-reflexivo, crítico, investigativo, autonomizante, colaborativo, de orientação desenvolvimentista</a:t>
            </a: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22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6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3000" dirty="0"/>
          </a:p>
          <a:p>
            <a:pPr algn="ctr">
              <a:lnSpc>
                <a:spcPct val="150000"/>
              </a:lnSpc>
            </a:pPr>
            <a:endParaRPr lang="pt-PT" cap="none" dirty="0">
              <a:solidFill>
                <a:srgbClr val="3917C0"/>
              </a:solidFill>
            </a:endParaRPr>
          </a:p>
          <a:p>
            <a:pPr marL="0" indent="0">
              <a:buNone/>
            </a:pPr>
            <a:endParaRPr 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14:cNvPr>
              <p14:cNvContentPartPr/>
              <p14:nvPr/>
            </p14:nvContentPartPr>
            <p14:xfrm>
              <a:off x="1859782" y="1914367"/>
              <a:ext cx="360" cy="36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1142" y="19057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14:cNvPr>
              <p14:cNvContentPartPr/>
              <p14:nvPr/>
            </p14:nvContentPartPr>
            <p14:xfrm>
              <a:off x="1694182" y="1987447"/>
              <a:ext cx="360" cy="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5182" y="19784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14:cNvPr>
              <p14:cNvContentPartPr/>
              <p14:nvPr/>
            </p14:nvContentPartPr>
            <p14:xfrm>
              <a:off x="1750702" y="2990047"/>
              <a:ext cx="360" cy="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2062" y="29810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14:cNvPr>
              <p14:cNvContentPartPr/>
              <p14:nvPr/>
            </p14:nvContentPartPr>
            <p14:xfrm>
              <a:off x="2306902" y="2636887"/>
              <a:ext cx="360" cy="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7902" y="262788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7069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A33DA6D5-F58D-0C44-8497-1A5F39460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879" y="1094149"/>
            <a:ext cx="3899640" cy="1866347"/>
          </a:xfrm>
          <a:solidFill>
            <a:srgbClr val="3917C0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 Atores,</a:t>
            </a: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 seus papéis e relações</a:t>
            </a: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r>
              <a:rPr lang="pt-PT" altLang="pt-GB" sz="3600" cap="none" dirty="0">
                <a:solidFill>
                  <a:schemeClr val="bg1"/>
                </a:solidFill>
              </a:rPr>
              <a:t> </a:t>
            </a:r>
            <a:br>
              <a:rPr lang="pt-GB" sz="3600" dirty="0"/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r>
              <a:rPr lang="pt-PT" altLang="pt-GB" sz="2000" cap="none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F177D5F0-2D2D-7E44-A49F-A2C5A303EC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13737" y="608114"/>
            <a:ext cx="6521999" cy="4523998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pt-PT" altLang="pt-GB" sz="3600" dirty="0">
                <a:solidFill>
                  <a:srgbClr val="3917C0"/>
                </a:solidFill>
              </a:rPr>
              <a:t> </a:t>
            </a:r>
          </a:p>
          <a:p>
            <a:endParaRPr lang="pt-PT" altLang="pt-GB" sz="6000" b="1" cap="none" dirty="0">
              <a:solidFill>
                <a:srgbClr val="3917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1800" dirty="0"/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pPr marL="0" indent="0">
              <a:buNone/>
            </a:pPr>
            <a:r>
              <a:rPr lang="pt-PT" b="1" cap="none" dirty="0">
                <a:latin typeface="Arial" panose="020B0604020202020204" pitchFamily="34" charset="0"/>
                <a:cs typeface="Arial" panose="020B0604020202020204" pitchFamily="34" charset="0"/>
              </a:rPr>
              <a:t>Mestrandos, cooperantes, supervisores, alunos, outros professores, famílias</a:t>
            </a: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22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6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3000" dirty="0"/>
          </a:p>
          <a:p>
            <a:pPr algn="ctr">
              <a:lnSpc>
                <a:spcPct val="150000"/>
              </a:lnSpc>
            </a:pPr>
            <a:endParaRPr lang="pt-PT" cap="none" dirty="0">
              <a:solidFill>
                <a:srgbClr val="3917C0"/>
              </a:solidFill>
            </a:endParaRPr>
          </a:p>
          <a:p>
            <a:pPr marL="0" indent="0">
              <a:buNone/>
            </a:pPr>
            <a:endParaRPr 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14:cNvPr>
              <p14:cNvContentPartPr/>
              <p14:nvPr/>
            </p14:nvContentPartPr>
            <p14:xfrm>
              <a:off x="1859782" y="1914367"/>
              <a:ext cx="360" cy="36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1142" y="19057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14:cNvPr>
              <p14:cNvContentPartPr/>
              <p14:nvPr/>
            </p14:nvContentPartPr>
            <p14:xfrm>
              <a:off x="1694182" y="1987447"/>
              <a:ext cx="360" cy="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5182" y="19784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14:cNvPr>
              <p14:cNvContentPartPr/>
              <p14:nvPr/>
            </p14:nvContentPartPr>
            <p14:xfrm>
              <a:off x="1750702" y="2990047"/>
              <a:ext cx="360" cy="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2062" y="29810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14:cNvPr>
              <p14:cNvContentPartPr/>
              <p14:nvPr/>
            </p14:nvContentPartPr>
            <p14:xfrm>
              <a:off x="2306902" y="2636887"/>
              <a:ext cx="360" cy="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7902" y="262788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0841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A33DA6D5-F58D-0C44-8497-1A5F39460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879" y="1094149"/>
            <a:ext cx="3899640" cy="1866347"/>
          </a:xfrm>
          <a:solidFill>
            <a:srgbClr val="3917C0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t-PT" sz="3600" cap="none" dirty="0">
                <a:latin typeface="Arial" panose="020B0604020202020204" pitchFamily="34" charset="0"/>
                <a:cs typeface="Arial" panose="020B0604020202020204" pitchFamily="34" charset="0"/>
              </a:rPr>
              <a:t>apel dos mestrandos</a:t>
            </a: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r>
              <a:rPr lang="pt-PT" altLang="pt-GB" sz="3600" cap="none" dirty="0">
                <a:solidFill>
                  <a:schemeClr val="bg1"/>
                </a:solidFill>
              </a:rPr>
              <a:t> </a:t>
            </a:r>
            <a:br>
              <a:rPr lang="pt-GB" sz="3600" dirty="0"/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r>
              <a:rPr lang="pt-PT" altLang="pt-GB" sz="2000" cap="none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F177D5F0-2D2D-7E44-A49F-A2C5A303EC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13737" y="303314"/>
            <a:ext cx="6521999" cy="4523998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pt-PT" altLang="pt-GB" sz="3600" dirty="0">
                <a:solidFill>
                  <a:srgbClr val="3917C0"/>
                </a:solidFill>
              </a:rPr>
              <a:t> </a:t>
            </a:r>
          </a:p>
          <a:p>
            <a:endParaRPr lang="pt-PT" altLang="pt-GB" sz="6000" b="1" cap="none" dirty="0">
              <a:solidFill>
                <a:srgbClr val="3917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1800" dirty="0"/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pPr marL="0" indent="0">
              <a:buNone/>
            </a:pPr>
            <a:endParaRPr lang="pt-GB" dirty="0"/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Estudante (aprendente)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Auto-supervisor</a:t>
            </a:r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pt-PT" sz="8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auto-conhecimento</a:t>
            </a:r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PT" sz="8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auto-regulação</a:t>
            </a:r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Construtor do seu conhecimento profissional</a:t>
            </a: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Observador (crítico) da vida e ação profissional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Experimentador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Comunicador </a:t>
            </a:r>
            <a:endParaRPr lang="pt-GB" sz="8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22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6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3000" dirty="0"/>
          </a:p>
          <a:p>
            <a:pPr algn="ctr">
              <a:lnSpc>
                <a:spcPct val="150000"/>
              </a:lnSpc>
            </a:pPr>
            <a:endParaRPr lang="pt-PT" cap="none" dirty="0">
              <a:solidFill>
                <a:srgbClr val="3917C0"/>
              </a:solidFill>
            </a:endParaRPr>
          </a:p>
          <a:p>
            <a:pPr marL="0" indent="0">
              <a:buNone/>
            </a:pPr>
            <a:endParaRPr 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14:cNvPr>
              <p14:cNvContentPartPr/>
              <p14:nvPr/>
            </p14:nvContentPartPr>
            <p14:xfrm>
              <a:off x="1859782" y="1914367"/>
              <a:ext cx="360" cy="36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1142" y="19057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14:cNvPr>
              <p14:cNvContentPartPr/>
              <p14:nvPr/>
            </p14:nvContentPartPr>
            <p14:xfrm>
              <a:off x="1694182" y="1987447"/>
              <a:ext cx="360" cy="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5182" y="19784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14:cNvPr>
              <p14:cNvContentPartPr/>
              <p14:nvPr/>
            </p14:nvContentPartPr>
            <p14:xfrm>
              <a:off x="1750702" y="2990047"/>
              <a:ext cx="360" cy="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2062" y="29810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14:cNvPr>
              <p14:cNvContentPartPr/>
              <p14:nvPr/>
            </p14:nvContentPartPr>
            <p14:xfrm>
              <a:off x="2306902" y="2636887"/>
              <a:ext cx="360" cy="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7902" y="262788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1844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A33DA6D5-F58D-0C44-8497-1A5F39460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879" y="1094149"/>
            <a:ext cx="3899640" cy="1866347"/>
          </a:xfrm>
          <a:solidFill>
            <a:srgbClr val="3917C0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Papel dos  cooperantes</a:t>
            </a: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br>
              <a:rPr lang="pt-GB" sz="3600" dirty="0"/>
            </a:br>
            <a:r>
              <a:rPr lang="pt-PT" altLang="pt-GB" sz="3600" cap="none" dirty="0">
                <a:solidFill>
                  <a:schemeClr val="bg1"/>
                </a:solidFill>
              </a:rPr>
              <a:t> </a:t>
            </a:r>
            <a:br>
              <a:rPr lang="pt-GB" sz="3600" dirty="0"/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br>
              <a:rPr lang="pt-PT" altLang="pt-GB" sz="3600" cap="none" dirty="0">
                <a:solidFill>
                  <a:schemeClr val="bg1"/>
                </a:solidFill>
              </a:rPr>
            </a:br>
            <a:r>
              <a:rPr lang="pt-PT" altLang="pt-GB" sz="2000" cap="none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F177D5F0-2D2D-7E44-A49F-A2C5A303EC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13737" y="303314"/>
            <a:ext cx="6480383" cy="508555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pt-PT" altLang="pt-GB" sz="3600" dirty="0">
                <a:solidFill>
                  <a:srgbClr val="3917C0"/>
                </a:solidFill>
              </a:rPr>
              <a:t> </a:t>
            </a:r>
          </a:p>
          <a:p>
            <a:endParaRPr lang="pt-PT" altLang="pt-GB" sz="6000" b="1" cap="none" dirty="0">
              <a:solidFill>
                <a:srgbClr val="3917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1800" dirty="0"/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pPr marL="0" indent="0">
              <a:buNone/>
            </a:pPr>
            <a:endParaRPr lang="pt-GB" dirty="0"/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dirty="0"/>
          </a:p>
          <a:p>
            <a:endParaRPr lang="pt-PT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Professor (no seu duplo papel)</a:t>
            </a:r>
            <a:endParaRPr lang="pt-GB" sz="8000" b="1" cap="non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Facilitador de condições de inserção na vida profissional</a:t>
            </a:r>
            <a:endParaRPr lang="pt-GB" sz="8000" b="1" cap="non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Orientador</a:t>
            </a:r>
            <a:endParaRPr lang="pt-GB" sz="8000" b="1" cap="non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Avaliador (formativo)</a:t>
            </a:r>
            <a:endParaRPr lang="pt-GB" sz="8000" b="1" cap="non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Mediador (alunos, escola, profissionais, famílias, IES e relação T/P)</a:t>
            </a:r>
            <a:endParaRPr lang="pt-GB" sz="8000" b="1" cap="non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Estimulador de ideias e atitudes, desafiador</a:t>
            </a:r>
            <a:endParaRPr lang="pt-GB" sz="8000" b="1" cap="non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0" b="1" cap="none" dirty="0">
                <a:latin typeface="Arial" panose="020B0604020202020204" pitchFamily="34" charset="0"/>
                <a:cs typeface="Arial" panose="020B0604020202020204" pitchFamily="34" charset="0"/>
              </a:rPr>
              <a:t>Comunicador  (saber escutar, questionar, clarificar)</a:t>
            </a:r>
            <a:endParaRPr lang="pt-GB" sz="8000" b="1" cap="non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/>
              <a:t> </a:t>
            </a:r>
            <a:endParaRPr lang="pt-GB" dirty="0"/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22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6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GB" sz="3000" dirty="0"/>
          </a:p>
          <a:p>
            <a:pPr algn="ctr">
              <a:lnSpc>
                <a:spcPct val="150000"/>
              </a:lnSpc>
            </a:pPr>
            <a:endParaRPr lang="pt-PT" cap="none" dirty="0">
              <a:solidFill>
                <a:srgbClr val="3917C0"/>
              </a:solidFill>
            </a:endParaRPr>
          </a:p>
          <a:p>
            <a:pPr marL="0" indent="0">
              <a:buNone/>
            </a:pPr>
            <a:endParaRPr 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  <a:p>
            <a:pPr algn="ctr">
              <a:lnSpc>
                <a:spcPct val="80000"/>
              </a:lnSpc>
              <a:buFontTx/>
              <a:buNone/>
            </a:pPr>
            <a:endParaRPr lang="pt-PT" altLang="pt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14:cNvPr>
              <p14:cNvContentPartPr/>
              <p14:nvPr/>
            </p14:nvContentPartPr>
            <p14:xfrm>
              <a:off x="1859782" y="1914367"/>
              <a:ext cx="360" cy="36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7CF15A2F-6851-E14F-8314-FDBE7A7D4E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1142" y="19057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14:cNvPr>
              <p14:cNvContentPartPr/>
              <p14:nvPr/>
            </p14:nvContentPartPr>
            <p14:xfrm>
              <a:off x="1694182" y="1987447"/>
              <a:ext cx="360" cy="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6F3FE6B4-3C57-5541-AA30-D98A6FACD8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5182" y="19784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14:cNvPr>
              <p14:cNvContentPartPr/>
              <p14:nvPr/>
            </p14:nvContentPartPr>
            <p14:xfrm>
              <a:off x="1750702" y="2990047"/>
              <a:ext cx="360" cy="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F9DC32E3-81BA-5E48-894E-63E3DCB76E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2062" y="29810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14:cNvPr>
              <p14:cNvContentPartPr/>
              <p14:nvPr/>
            </p14:nvContentPartPr>
            <p14:xfrm>
              <a:off x="2306902" y="2636887"/>
              <a:ext cx="360" cy="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24E12FC2-9B20-C248-9CCE-637DFA7397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7902" y="262788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3198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{FCE1BE8B-6C36-FE44-B957-339BD8F1CD8C}tf10001077</Template>
  <TotalTime>4692</TotalTime>
  <Words>1692</Words>
  <Application>Microsoft Macintosh PowerPoint</Application>
  <PresentationFormat>Ecrã Panorâmico</PresentationFormat>
  <Paragraphs>887</Paragraphs>
  <Slides>24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29" baseType="lpstr">
      <vt:lpstr>Arial</vt:lpstr>
      <vt:lpstr>Calibri</vt:lpstr>
      <vt:lpstr>Impact</vt:lpstr>
      <vt:lpstr>Wingdings</vt:lpstr>
      <vt:lpstr>Evento Principal</vt:lpstr>
      <vt:lpstr>Isabel Alarcão  Professora catedrática, aposentada, da Universidade de Aveiro</vt:lpstr>
      <vt:lpstr> Estrutura  da conferência   </vt:lpstr>
      <vt:lpstr> Enquadramento legislativo    </vt:lpstr>
      <vt:lpstr>  A essência da  PPS      </vt:lpstr>
      <vt:lpstr>O que pensam     Os estudantes       </vt:lpstr>
      <vt:lpstr>     Cenário tendencial        </vt:lpstr>
      <vt:lpstr>       Atores,  seus papéis e relações         </vt:lpstr>
      <vt:lpstr>         Papel dos mestrandos          </vt:lpstr>
      <vt:lpstr>        Papel dos  cooperantes           </vt:lpstr>
      <vt:lpstr>         Papel dos orientadores das IES            </vt:lpstr>
      <vt:lpstr>  Processos        Processos supervisivos: estratégias de ação e reflexão            </vt:lpstr>
      <vt:lpstr>  Processos        Processos supervisivos: estratégias de interação            </vt:lpstr>
      <vt:lpstr>           O relatório de PPS: um portfólio de desenvolvimento? (1)             </vt:lpstr>
      <vt:lpstr>            A minha visão do  relatório              </vt:lpstr>
      <vt:lpstr>             O relatório de PPS: um portfólio de desenvolvimento? (2)               </vt:lpstr>
      <vt:lpstr>               Um portfólio de desenvolvimento? (3)                </vt:lpstr>
      <vt:lpstr>               O que eu esperaria de um relatório de PPS?                </vt:lpstr>
      <vt:lpstr>                O que eu encontrei num relatório de PPS                 </vt:lpstr>
      <vt:lpstr>               O professor e a investigação                  </vt:lpstr>
      <vt:lpstr>               Relações interinstitucionais O presente                  </vt:lpstr>
      <vt:lpstr>                Relações interinstitucionais  O futuro                   </vt:lpstr>
      <vt:lpstr>                  Dificuldades  e constrangimentos (1)                    </vt:lpstr>
      <vt:lpstr>                  Dificuldades  e constrangimentos (2)                    </vt:lpstr>
      <vt:lpstr>Referências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jpcTavares@outlook.pt</dc:creator>
  <cp:lastModifiedBy>jpcTavares@outlook.pt</cp:lastModifiedBy>
  <cp:revision>97</cp:revision>
  <dcterms:created xsi:type="dcterms:W3CDTF">2021-06-04T10:29:11Z</dcterms:created>
  <dcterms:modified xsi:type="dcterms:W3CDTF">2021-07-08T09:38:26Z</dcterms:modified>
</cp:coreProperties>
</file>